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257" r:id="rId2"/>
    <p:sldId id="265" r:id="rId3"/>
    <p:sldId id="256" r:id="rId4"/>
    <p:sldId id="268" r:id="rId5"/>
    <p:sldId id="259" r:id="rId6"/>
    <p:sldId id="266" r:id="rId7"/>
    <p:sldId id="260" r:id="rId8"/>
    <p:sldId id="262" r:id="rId9"/>
    <p:sldId id="261"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799" autoAdjust="0"/>
    <p:restoredTop sz="94660"/>
  </p:normalViewPr>
  <p:slideViewPr>
    <p:cSldViewPr snapToGrid="0">
      <p:cViewPr>
        <p:scale>
          <a:sx n="200" d="100"/>
          <a:sy n="200" d="100"/>
        </p:scale>
        <p:origin x="-2328" y="-20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6"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o Liu" userId="e9c7212a1ac174da" providerId="LiveId" clId="{E9C6EEEA-0511-4682-84D8-58A8A5595CD4}"/>
    <pc:docChg chg="modSld">
      <pc:chgData name="Mo Liu" userId="e9c7212a1ac174da" providerId="LiveId" clId="{E9C6EEEA-0511-4682-84D8-58A8A5595CD4}" dt="2024-11-04T08:36:00.947" v="9" actId="1076"/>
      <pc:docMkLst>
        <pc:docMk/>
      </pc:docMkLst>
      <pc:sldChg chg="modSp mod">
        <pc:chgData name="Mo Liu" userId="e9c7212a1ac174da" providerId="LiveId" clId="{E9C6EEEA-0511-4682-84D8-58A8A5595CD4}" dt="2024-11-04T08:36:00.947" v="9" actId="1076"/>
        <pc:sldMkLst>
          <pc:docMk/>
          <pc:sldMk cId="768489296" sldId="261"/>
        </pc:sldMkLst>
        <pc:picChg chg="mod">
          <ac:chgData name="Mo Liu" userId="e9c7212a1ac174da" providerId="LiveId" clId="{E9C6EEEA-0511-4682-84D8-58A8A5595CD4}" dt="2024-10-29T08:46:15.805" v="1" actId="1076"/>
          <ac:picMkLst>
            <pc:docMk/>
            <pc:sldMk cId="768489296" sldId="261"/>
            <ac:picMk id="2" creationId="{7C085EDE-13C5-5886-2137-9B872D7ACE85}"/>
          </ac:picMkLst>
        </pc:picChg>
        <pc:picChg chg="mod">
          <ac:chgData name="Mo Liu" userId="e9c7212a1ac174da" providerId="LiveId" clId="{E9C6EEEA-0511-4682-84D8-58A8A5595CD4}" dt="2024-10-29T08:46:10.348" v="0" actId="1076"/>
          <ac:picMkLst>
            <pc:docMk/>
            <pc:sldMk cId="768489296" sldId="261"/>
            <ac:picMk id="3" creationId="{7E4A55E4-DA4B-F83C-73FA-C193F8F9E4F8}"/>
          </ac:picMkLst>
        </pc:picChg>
        <pc:picChg chg="mod modCrop">
          <ac:chgData name="Mo Liu" userId="e9c7212a1ac174da" providerId="LiveId" clId="{E9C6EEEA-0511-4682-84D8-58A8A5595CD4}" dt="2024-11-04T08:35:43.736" v="7" actId="732"/>
          <ac:picMkLst>
            <pc:docMk/>
            <pc:sldMk cId="768489296" sldId="261"/>
            <ac:picMk id="69" creationId="{00000000-0000-0000-0000-000000000000}"/>
          </ac:picMkLst>
        </pc:picChg>
        <pc:picChg chg="mod modCrop">
          <ac:chgData name="Mo Liu" userId="e9c7212a1ac174da" providerId="LiveId" clId="{E9C6EEEA-0511-4682-84D8-58A8A5595CD4}" dt="2024-11-04T08:36:00.947" v="9" actId="1076"/>
          <ac:picMkLst>
            <pc:docMk/>
            <pc:sldMk cId="768489296" sldId="261"/>
            <ac:picMk id="72"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87B5393-8896-41A2-9BCB-0C8ABA62D63D}" type="datetimeFigureOut">
              <a:rPr lang="en-SG" smtClean="0"/>
              <a:t>1/11/2024</a:t>
            </a:fld>
            <a:endParaRPr lang="en-SG"/>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F93ED4-9905-4EFB-BE67-F79D3F236CED}" type="slidenum">
              <a:rPr lang="en-SG" smtClean="0"/>
              <a:t>‹#›</a:t>
            </a:fld>
            <a:endParaRPr lang="en-SG"/>
          </a:p>
        </p:txBody>
      </p:sp>
    </p:spTree>
    <p:extLst>
      <p:ext uri="{BB962C8B-B14F-4D97-AF65-F5344CB8AC3E}">
        <p14:creationId xmlns:p14="http://schemas.microsoft.com/office/powerpoint/2010/main" val="34946583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1" i="0" u="none" kern="1200" dirty="0">
                <a:solidFill>
                  <a:schemeClr val="tx1"/>
                </a:solidFill>
                <a:effectLst/>
                <a:latin typeface="+mn-lt"/>
                <a:ea typeface="+mn-ea"/>
                <a:cs typeface="+mn-cs"/>
              </a:rPr>
              <a:t>Okazaki fragments</a:t>
            </a:r>
            <a:r>
              <a:rPr lang="en-SG" sz="1200" b="0" i="0" u="none" kern="1200" dirty="0">
                <a:solidFill>
                  <a:schemeClr val="tx1"/>
                </a:solidFill>
                <a:effectLst/>
                <a:latin typeface="+mn-lt"/>
                <a:ea typeface="+mn-ea"/>
                <a:cs typeface="+mn-cs"/>
              </a:rPr>
              <a:t> are short sequences of  DNA nucleotides (approximately 150 to 200 base pairs long in eukaryotes) which are synthesized discontinuously and later linked together by the enzyme DNA ligase to create the lagging stand during DNA replication.</a:t>
            </a:r>
            <a:endParaRPr lang="en-SG" u="none" dirty="0">
              <a:solidFill>
                <a:schemeClr val="tx1"/>
              </a:solidFill>
            </a:endParaRPr>
          </a:p>
        </p:txBody>
      </p:sp>
      <p:sp>
        <p:nvSpPr>
          <p:cNvPr id="4" name="Slide Number Placeholder 3"/>
          <p:cNvSpPr>
            <a:spLocks noGrp="1"/>
          </p:cNvSpPr>
          <p:nvPr>
            <p:ph type="sldNum" sz="quarter" idx="10"/>
          </p:nvPr>
        </p:nvSpPr>
        <p:spPr/>
        <p:txBody>
          <a:bodyPr/>
          <a:lstStyle/>
          <a:p>
            <a:fld id="{A3F93ED4-9905-4EFB-BE67-F79D3F236CED}" type="slidenum">
              <a:rPr lang="en-SG" smtClean="0"/>
              <a:t>1</a:t>
            </a:fld>
            <a:endParaRPr lang="en-SG"/>
          </a:p>
        </p:txBody>
      </p:sp>
    </p:spTree>
    <p:extLst>
      <p:ext uri="{BB962C8B-B14F-4D97-AF65-F5344CB8AC3E}">
        <p14:creationId xmlns:p14="http://schemas.microsoft.com/office/powerpoint/2010/main" val="34592293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10"/>
          </p:nvPr>
        </p:nvSpPr>
        <p:spPr/>
        <p:txBody>
          <a:bodyPr/>
          <a:lstStyle/>
          <a:p>
            <a:fld id="{A3F93ED4-9905-4EFB-BE67-F79D3F236CED}" type="slidenum">
              <a:rPr lang="en-SG" smtClean="0"/>
              <a:t>7</a:t>
            </a:fld>
            <a:endParaRPr lang="en-SG"/>
          </a:p>
        </p:txBody>
      </p:sp>
    </p:spTree>
    <p:extLst>
      <p:ext uri="{BB962C8B-B14F-4D97-AF65-F5344CB8AC3E}">
        <p14:creationId xmlns:p14="http://schemas.microsoft.com/office/powerpoint/2010/main" val="16408091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SG"/>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fld id="{29F8485A-CC92-4692-AF17-771D5FDFF6B0}" type="datetimeFigureOut">
              <a:rPr lang="en-SG" smtClean="0"/>
              <a:t>1/11/2024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397977B-5BA9-49CF-AD38-2442017A53BA}" type="slidenum">
              <a:rPr lang="en-SG" smtClean="0"/>
              <a:t>‹#›</a:t>
            </a:fld>
            <a:endParaRPr lang="en-SG"/>
          </a:p>
        </p:txBody>
      </p:sp>
    </p:spTree>
    <p:extLst>
      <p:ext uri="{BB962C8B-B14F-4D97-AF65-F5344CB8AC3E}">
        <p14:creationId xmlns:p14="http://schemas.microsoft.com/office/powerpoint/2010/main" val="22582491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29F8485A-CC92-4692-AF17-771D5FDFF6B0}" type="datetimeFigureOut">
              <a:rPr lang="en-SG" smtClean="0"/>
              <a:t>1/11/2024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397977B-5BA9-49CF-AD38-2442017A53BA}" type="slidenum">
              <a:rPr lang="en-SG" smtClean="0"/>
              <a:t>‹#›</a:t>
            </a:fld>
            <a:endParaRPr lang="en-SG"/>
          </a:p>
        </p:txBody>
      </p:sp>
    </p:spTree>
    <p:extLst>
      <p:ext uri="{BB962C8B-B14F-4D97-AF65-F5344CB8AC3E}">
        <p14:creationId xmlns:p14="http://schemas.microsoft.com/office/powerpoint/2010/main" val="33536752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29F8485A-CC92-4692-AF17-771D5FDFF6B0}" type="datetimeFigureOut">
              <a:rPr lang="en-SG" smtClean="0"/>
              <a:t>1/11/2024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397977B-5BA9-49CF-AD38-2442017A53BA}" type="slidenum">
              <a:rPr lang="en-SG" smtClean="0"/>
              <a:t>‹#›</a:t>
            </a:fld>
            <a:endParaRPr lang="en-SG"/>
          </a:p>
        </p:txBody>
      </p:sp>
    </p:spTree>
    <p:extLst>
      <p:ext uri="{BB962C8B-B14F-4D97-AF65-F5344CB8AC3E}">
        <p14:creationId xmlns:p14="http://schemas.microsoft.com/office/powerpoint/2010/main" val="15307768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fld id="{29F8485A-CC92-4692-AF17-771D5FDFF6B0}" type="datetimeFigureOut">
              <a:rPr lang="en-SG" smtClean="0"/>
              <a:t>1/11/2024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397977B-5BA9-49CF-AD38-2442017A53BA}" type="slidenum">
              <a:rPr lang="en-SG" smtClean="0"/>
              <a:t>‹#›</a:t>
            </a:fld>
            <a:endParaRPr lang="en-SG"/>
          </a:p>
        </p:txBody>
      </p:sp>
    </p:spTree>
    <p:extLst>
      <p:ext uri="{BB962C8B-B14F-4D97-AF65-F5344CB8AC3E}">
        <p14:creationId xmlns:p14="http://schemas.microsoft.com/office/powerpoint/2010/main" val="2269369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SG"/>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29F8485A-CC92-4692-AF17-771D5FDFF6B0}" type="datetimeFigureOut">
              <a:rPr lang="en-SG" smtClean="0"/>
              <a:t>1/11/2024</a:t>
            </a:fld>
            <a:endParaRPr lang="en-SG"/>
          </a:p>
        </p:txBody>
      </p:sp>
      <p:sp>
        <p:nvSpPr>
          <p:cNvPr id="5" name="Footer Placeholder 4"/>
          <p:cNvSpPr>
            <a:spLocks noGrp="1"/>
          </p:cNvSpPr>
          <p:nvPr>
            <p:ph type="ftr" sz="quarter" idx="11"/>
          </p:nvPr>
        </p:nvSpPr>
        <p:spPr/>
        <p:txBody>
          <a:bodyPr/>
          <a:lstStyle/>
          <a:p>
            <a:endParaRPr lang="en-SG"/>
          </a:p>
        </p:txBody>
      </p:sp>
      <p:sp>
        <p:nvSpPr>
          <p:cNvPr id="6" name="Slide Number Placeholder 5"/>
          <p:cNvSpPr>
            <a:spLocks noGrp="1"/>
          </p:cNvSpPr>
          <p:nvPr>
            <p:ph type="sldNum" sz="quarter" idx="12"/>
          </p:nvPr>
        </p:nvSpPr>
        <p:spPr/>
        <p:txBody>
          <a:bodyPr/>
          <a:lstStyle/>
          <a:p>
            <a:fld id="{7397977B-5BA9-49CF-AD38-2442017A53BA}" type="slidenum">
              <a:rPr lang="en-SG" smtClean="0"/>
              <a:t>‹#›</a:t>
            </a:fld>
            <a:endParaRPr lang="en-SG"/>
          </a:p>
        </p:txBody>
      </p:sp>
    </p:spTree>
    <p:extLst>
      <p:ext uri="{BB962C8B-B14F-4D97-AF65-F5344CB8AC3E}">
        <p14:creationId xmlns:p14="http://schemas.microsoft.com/office/powerpoint/2010/main" val="41470207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fld id="{29F8485A-CC92-4692-AF17-771D5FDFF6B0}" type="datetimeFigureOut">
              <a:rPr lang="en-SG" smtClean="0"/>
              <a:t>1/11/2024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397977B-5BA9-49CF-AD38-2442017A53BA}" type="slidenum">
              <a:rPr lang="en-SG" smtClean="0"/>
              <a:t>‹#›</a:t>
            </a:fld>
            <a:endParaRPr lang="en-SG"/>
          </a:p>
        </p:txBody>
      </p:sp>
    </p:spTree>
    <p:extLst>
      <p:ext uri="{BB962C8B-B14F-4D97-AF65-F5344CB8AC3E}">
        <p14:creationId xmlns:p14="http://schemas.microsoft.com/office/powerpoint/2010/main" val="31708032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SG"/>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fld id="{29F8485A-CC92-4692-AF17-771D5FDFF6B0}" type="datetimeFigureOut">
              <a:rPr lang="en-SG" smtClean="0"/>
              <a:t>1/11/2024</a:t>
            </a:fld>
            <a:endParaRPr lang="en-SG"/>
          </a:p>
        </p:txBody>
      </p:sp>
      <p:sp>
        <p:nvSpPr>
          <p:cNvPr id="8" name="Footer Placeholder 7"/>
          <p:cNvSpPr>
            <a:spLocks noGrp="1"/>
          </p:cNvSpPr>
          <p:nvPr>
            <p:ph type="ftr" sz="quarter" idx="11"/>
          </p:nvPr>
        </p:nvSpPr>
        <p:spPr/>
        <p:txBody>
          <a:bodyPr/>
          <a:lstStyle/>
          <a:p>
            <a:endParaRPr lang="en-SG"/>
          </a:p>
        </p:txBody>
      </p:sp>
      <p:sp>
        <p:nvSpPr>
          <p:cNvPr id="9" name="Slide Number Placeholder 8"/>
          <p:cNvSpPr>
            <a:spLocks noGrp="1"/>
          </p:cNvSpPr>
          <p:nvPr>
            <p:ph type="sldNum" sz="quarter" idx="12"/>
          </p:nvPr>
        </p:nvSpPr>
        <p:spPr/>
        <p:txBody>
          <a:bodyPr/>
          <a:lstStyle/>
          <a:p>
            <a:fld id="{7397977B-5BA9-49CF-AD38-2442017A53BA}" type="slidenum">
              <a:rPr lang="en-SG" smtClean="0"/>
              <a:t>‹#›</a:t>
            </a:fld>
            <a:endParaRPr lang="en-SG"/>
          </a:p>
        </p:txBody>
      </p:sp>
    </p:spTree>
    <p:extLst>
      <p:ext uri="{BB962C8B-B14F-4D97-AF65-F5344CB8AC3E}">
        <p14:creationId xmlns:p14="http://schemas.microsoft.com/office/powerpoint/2010/main" val="12251640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fld id="{29F8485A-CC92-4692-AF17-771D5FDFF6B0}" type="datetimeFigureOut">
              <a:rPr lang="en-SG" smtClean="0"/>
              <a:t>1/11/2024</a:t>
            </a:fld>
            <a:endParaRPr lang="en-SG"/>
          </a:p>
        </p:txBody>
      </p:sp>
      <p:sp>
        <p:nvSpPr>
          <p:cNvPr id="4" name="Footer Placeholder 3"/>
          <p:cNvSpPr>
            <a:spLocks noGrp="1"/>
          </p:cNvSpPr>
          <p:nvPr>
            <p:ph type="ftr" sz="quarter" idx="11"/>
          </p:nvPr>
        </p:nvSpPr>
        <p:spPr/>
        <p:txBody>
          <a:bodyPr/>
          <a:lstStyle/>
          <a:p>
            <a:endParaRPr lang="en-SG"/>
          </a:p>
        </p:txBody>
      </p:sp>
      <p:sp>
        <p:nvSpPr>
          <p:cNvPr id="5" name="Slide Number Placeholder 4"/>
          <p:cNvSpPr>
            <a:spLocks noGrp="1"/>
          </p:cNvSpPr>
          <p:nvPr>
            <p:ph type="sldNum" sz="quarter" idx="12"/>
          </p:nvPr>
        </p:nvSpPr>
        <p:spPr/>
        <p:txBody>
          <a:bodyPr/>
          <a:lstStyle/>
          <a:p>
            <a:fld id="{7397977B-5BA9-49CF-AD38-2442017A53BA}" type="slidenum">
              <a:rPr lang="en-SG" smtClean="0"/>
              <a:t>‹#›</a:t>
            </a:fld>
            <a:endParaRPr lang="en-SG"/>
          </a:p>
        </p:txBody>
      </p:sp>
    </p:spTree>
    <p:extLst>
      <p:ext uri="{BB962C8B-B14F-4D97-AF65-F5344CB8AC3E}">
        <p14:creationId xmlns:p14="http://schemas.microsoft.com/office/powerpoint/2010/main" val="7460285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9F8485A-CC92-4692-AF17-771D5FDFF6B0}" type="datetimeFigureOut">
              <a:rPr lang="en-SG" smtClean="0"/>
              <a:t>1/11/2024</a:t>
            </a:fld>
            <a:endParaRPr lang="en-SG"/>
          </a:p>
        </p:txBody>
      </p:sp>
      <p:sp>
        <p:nvSpPr>
          <p:cNvPr id="3" name="Footer Placeholder 2"/>
          <p:cNvSpPr>
            <a:spLocks noGrp="1"/>
          </p:cNvSpPr>
          <p:nvPr>
            <p:ph type="ftr" sz="quarter" idx="11"/>
          </p:nvPr>
        </p:nvSpPr>
        <p:spPr/>
        <p:txBody>
          <a:bodyPr/>
          <a:lstStyle/>
          <a:p>
            <a:endParaRPr lang="en-SG"/>
          </a:p>
        </p:txBody>
      </p:sp>
      <p:sp>
        <p:nvSpPr>
          <p:cNvPr id="4" name="Slide Number Placeholder 3"/>
          <p:cNvSpPr>
            <a:spLocks noGrp="1"/>
          </p:cNvSpPr>
          <p:nvPr>
            <p:ph type="sldNum" sz="quarter" idx="12"/>
          </p:nvPr>
        </p:nvSpPr>
        <p:spPr/>
        <p:txBody>
          <a:bodyPr/>
          <a:lstStyle/>
          <a:p>
            <a:fld id="{7397977B-5BA9-49CF-AD38-2442017A53BA}" type="slidenum">
              <a:rPr lang="en-SG" smtClean="0"/>
              <a:t>‹#›</a:t>
            </a:fld>
            <a:endParaRPr lang="en-SG"/>
          </a:p>
        </p:txBody>
      </p:sp>
    </p:spTree>
    <p:extLst>
      <p:ext uri="{BB962C8B-B14F-4D97-AF65-F5344CB8AC3E}">
        <p14:creationId xmlns:p14="http://schemas.microsoft.com/office/powerpoint/2010/main" val="5605386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F8485A-CC92-4692-AF17-771D5FDFF6B0}" type="datetimeFigureOut">
              <a:rPr lang="en-SG" smtClean="0"/>
              <a:t>1/11/2024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397977B-5BA9-49CF-AD38-2442017A53BA}" type="slidenum">
              <a:rPr lang="en-SG" smtClean="0"/>
              <a:t>‹#›</a:t>
            </a:fld>
            <a:endParaRPr lang="en-SG"/>
          </a:p>
        </p:txBody>
      </p:sp>
    </p:spTree>
    <p:extLst>
      <p:ext uri="{BB962C8B-B14F-4D97-AF65-F5344CB8AC3E}">
        <p14:creationId xmlns:p14="http://schemas.microsoft.com/office/powerpoint/2010/main" val="9621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SG"/>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SG"/>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9F8485A-CC92-4692-AF17-771D5FDFF6B0}" type="datetimeFigureOut">
              <a:rPr lang="en-SG" smtClean="0"/>
              <a:t>1/11/2024</a:t>
            </a:fld>
            <a:endParaRPr lang="en-SG"/>
          </a:p>
        </p:txBody>
      </p:sp>
      <p:sp>
        <p:nvSpPr>
          <p:cNvPr id="6" name="Footer Placeholder 5"/>
          <p:cNvSpPr>
            <a:spLocks noGrp="1"/>
          </p:cNvSpPr>
          <p:nvPr>
            <p:ph type="ftr" sz="quarter" idx="11"/>
          </p:nvPr>
        </p:nvSpPr>
        <p:spPr/>
        <p:txBody>
          <a:bodyPr/>
          <a:lstStyle/>
          <a:p>
            <a:endParaRPr lang="en-SG"/>
          </a:p>
        </p:txBody>
      </p:sp>
      <p:sp>
        <p:nvSpPr>
          <p:cNvPr id="7" name="Slide Number Placeholder 6"/>
          <p:cNvSpPr>
            <a:spLocks noGrp="1"/>
          </p:cNvSpPr>
          <p:nvPr>
            <p:ph type="sldNum" sz="quarter" idx="12"/>
          </p:nvPr>
        </p:nvSpPr>
        <p:spPr/>
        <p:txBody>
          <a:bodyPr/>
          <a:lstStyle/>
          <a:p>
            <a:fld id="{7397977B-5BA9-49CF-AD38-2442017A53BA}" type="slidenum">
              <a:rPr lang="en-SG" smtClean="0"/>
              <a:t>‹#›</a:t>
            </a:fld>
            <a:endParaRPr lang="en-SG"/>
          </a:p>
        </p:txBody>
      </p:sp>
    </p:spTree>
    <p:extLst>
      <p:ext uri="{BB962C8B-B14F-4D97-AF65-F5344CB8AC3E}">
        <p14:creationId xmlns:p14="http://schemas.microsoft.com/office/powerpoint/2010/main" val="3466354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F8485A-CC92-4692-AF17-771D5FDFF6B0}" type="datetimeFigureOut">
              <a:rPr lang="en-SG" smtClean="0"/>
              <a:t>1/11/2024</a:t>
            </a:fld>
            <a:endParaRPr lang="en-SG"/>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97977B-5BA9-49CF-AD38-2442017A53BA}" type="slidenum">
              <a:rPr lang="en-SG" smtClean="0"/>
              <a:t>‹#›</a:t>
            </a:fld>
            <a:endParaRPr lang="en-SG"/>
          </a:p>
        </p:txBody>
      </p:sp>
    </p:spTree>
    <p:extLst>
      <p:ext uri="{BB962C8B-B14F-4D97-AF65-F5344CB8AC3E}">
        <p14:creationId xmlns:p14="http://schemas.microsoft.com/office/powerpoint/2010/main" val="10610779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7.xml"/><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1.wdp"/><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13.png"/><Relationship Id="rId7" Type="http://schemas.openxmlformats.org/officeDocument/2006/relationships/image" Target="../media/image18.png"/><Relationship Id="rId2" Type="http://schemas.openxmlformats.org/officeDocument/2006/relationships/image" Target="../media/image12.png"/><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5.jpeg"/><Relationship Id="rId13" Type="http://schemas.openxmlformats.org/officeDocument/2006/relationships/image" Target="../media/image30.tiff"/><Relationship Id="rId18" Type="http://schemas.openxmlformats.org/officeDocument/2006/relationships/image" Target="../media/image35.tiff"/><Relationship Id="rId3" Type="http://schemas.openxmlformats.org/officeDocument/2006/relationships/image" Target="../media/image20.tiff"/><Relationship Id="rId7" Type="http://schemas.openxmlformats.org/officeDocument/2006/relationships/image" Target="../media/image24.jpeg"/><Relationship Id="rId12" Type="http://schemas.openxmlformats.org/officeDocument/2006/relationships/image" Target="../media/image29.tiff"/><Relationship Id="rId17" Type="http://schemas.openxmlformats.org/officeDocument/2006/relationships/image" Target="../media/image34.tiff"/><Relationship Id="rId2" Type="http://schemas.openxmlformats.org/officeDocument/2006/relationships/image" Target="../media/image19.tiff"/><Relationship Id="rId16" Type="http://schemas.openxmlformats.org/officeDocument/2006/relationships/image" Target="../media/image33.tiff"/><Relationship Id="rId1" Type="http://schemas.openxmlformats.org/officeDocument/2006/relationships/slideLayout" Target="../slideLayouts/slideLayout7.xml"/><Relationship Id="rId6" Type="http://schemas.openxmlformats.org/officeDocument/2006/relationships/image" Target="../media/image23.jpeg"/><Relationship Id="rId11" Type="http://schemas.openxmlformats.org/officeDocument/2006/relationships/image" Target="../media/image28.jpeg"/><Relationship Id="rId5" Type="http://schemas.openxmlformats.org/officeDocument/2006/relationships/image" Target="../media/image22.tiff"/><Relationship Id="rId15" Type="http://schemas.openxmlformats.org/officeDocument/2006/relationships/image" Target="../media/image32.tiff"/><Relationship Id="rId10" Type="http://schemas.openxmlformats.org/officeDocument/2006/relationships/image" Target="../media/image27.jpeg"/><Relationship Id="rId4" Type="http://schemas.openxmlformats.org/officeDocument/2006/relationships/image" Target="../media/image21.tiff"/><Relationship Id="rId9" Type="http://schemas.openxmlformats.org/officeDocument/2006/relationships/image" Target="../media/image26.jpeg"/><Relationship Id="rId14" Type="http://schemas.openxmlformats.org/officeDocument/2006/relationships/image" Target="../media/image31.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490980" y="576322"/>
            <a:ext cx="8642350" cy="1077218"/>
          </a:xfrm>
          <a:prstGeom prst="rect">
            <a:avLst/>
          </a:prstGeom>
          <a:noFill/>
        </p:spPr>
        <p:txBody>
          <a:bodyPr wrap="square" rtlCol="0">
            <a:spAutoFit/>
          </a:bodyPr>
          <a:lstStyle/>
          <a:p>
            <a:pPr algn="ctr"/>
            <a:r>
              <a:rPr lang="en-SG" sz="3200" dirty="0"/>
              <a:t>RNASEH2A, RNASEH2B, RNASEH2C and FEN1 gene knockout using CRISPR-Cas9 system </a:t>
            </a:r>
          </a:p>
        </p:txBody>
      </p:sp>
      <p:pic>
        <p:nvPicPr>
          <p:cNvPr id="3" name="Picture 2"/>
          <p:cNvPicPr>
            <a:picLocks noChangeAspect="1"/>
          </p:cNvPicPr>
          <p:nvPr/>
        </p:nvPicPr>
        <p:blipFill rotWithShape="1">
          <a:blip r:embed="rId3"/>
          <a:srcRect l="33254" t="20618" r="19921" b="25767"/>
          <a:stretch/>
        </p:blipFill>
        <p:spPr>
          <a:xfrm>
            <a:off x="1569902" y="1706880"/>
            <a:ext cx="8563428" cy="4488180"/>
          </a:xfrm>
          <a:prstGeom prst="rect">
            <a:avLst/>
          </a:prstGeom>
        </p:spPr>
      </p:pic>
    </p:spTree>
    <p:extLst>
      <p:ext uri="{BB962C8B-B14F-4D97-AF65-F5344CB8AC3E}">
        <p14:creationId xmlns:p14="http://schemas.microsoft.com/office/powerpoint/2010/main" val="26856260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6191" t="25414" r="20873" b="22099"/>
          <a:stretch/>
        </p:blipFill>
        <p:spPr>
          <a:xfrm>
            <a:off x="957942" y="420915"/>
            <a:ext cx="9681029" cy="5399314"/>
          </a:xfrm>
          <a:prstGeom prst="rect">
            <a:avLst/>
          </a:prstGeom>
        </p:spPr>
      </p:pic>
    </p:spTree>
    <p:extLst>
      <p:ext uri="{BB962C8B-B14F-4D97-AF65-F5344CB8AC3E}">
        <p14:creationId xmlns:p14="http://schemas.microsoft.com/office/powerpoint/2010/main" val="35941913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128542" y="5126475"/>
            <a:ext cx="9211798" cy="369332"/>
          </a:xfrm>
          <a:prstGeom prst="rect">
            <a:avLst/>
          </a:prstGeom>
          <a:noFill/>
        </p:spPr>
        <p:txBody>
          <a:bodyPr wrap="square" rtlCol="0">
            <a:spAutoFit/>
          </a:bodyPr>
          <a:lstStyle/>
          <a:p>
            <a:r>
              <a:rPr lang="en-SG" dirty="0"/>
              <a:t>3. Transform the DNA into competent bacteria (STBL3 and DH5</a:t>
            </a:r>
            <a:r>
              <a:rPr lang="el-GR" dirty="0"/>
              <a:t>α</a:t>
            </a:r>
            <a:r>
              <a:rPr lang="en-SG" dirty="0"/>
              <a:t>) and sequencing the clone </a:t>
            </a:r>
          </a:p>
        </p:txBody>
      </p:sp>
      <p:sp>
        <p:nvSpPr>
          <p:cNvPr id="12" name="Rectangle 11"/>
          <p:cNvSpPr/>
          <p:nvPr/>
        </p:nvSpPr>
        <p:spPr>
          <a:xfrm>
            <a:off x="2437044" y="455910"/>
            <a:ext cx="4154663" cy="523220"/>
          </a:xfrm>
          <a:prstGeom prst="rect">
            <a:avLst/>
          </a:prstGeom>
        </p:spPr>
        <p:txBody>
          <a:bodyPr wrap="none">
            <a:spAutoFit/>
          </a:bodyPr>
          <a:lstStyle/>
          <a:p>
            <a:r>
              <a:rPr lang="en-US" sz="2800" dirty="0">
                <a:latin typeface="Calibri" panose="020F0502020204030204" pitchFamily="34" charset="0"/>
                <a:ea typeface="DengXian"/>
              </a:rPr>
              <a:t>Step 1. Single gRNA cloning</a:t>
            </a:r>
            <a:endParaRPr lang="en-SG" sz="2800" dirty="0"/>
          </a:p>
        </p:txBody>
      </p:sp>
      <p:grpSp>
        <p:nvGrpSpPr>
          <p:cNvPr id="3" name="Group 2"/>
          <p:cNvGrpSpPr/>
          <p:nvPr/>
        </p:nvGrpSpPr>
        <p:grpSpPr>
          <a:xfrm>
            <a:off x="1107830" y="2141124"/>
            <a:ext cx="5060951" cy="2824480"/>
            <a:chOff x="1201419" y="1427480"/>
            <a:chExt cx="5060951" cy="2824480"/>
          </a:xfrm>
        </p:grpSpPr>
        <p:pic>
          <p:nvPicPr>
            <p:cNvPr id="8" name="Picture 7" descr="Golden%20gate%20assembly.png"/>
            <p:cNvPicPr/>
            <p:nvPr/>
          </p:nvPicPr>
          <p:blipFill rotWithShape="1">
            <a:blip r:embed="rId2" cstate="print">
              <a:extLst>
                <a:ext uri="{28A0092B-C50C-407E-A947-70E740481C1C}">
                  <a14:useLocalDpi xmlns:a14="http://schemas.microsoft.com/office/drawing/2010/main" val="0"/>
                </a:ext>
              </a:extLst>
            </a:blip>
            <a:srcRect b="46179"/>
            <a:stretch/>
          </p:blipFill>
          <p:spPr bwMode="auto">
            <a:xfrm>
              <a:off x="1201420" y="1427480"/>
              <a:ext cx="5060950" cy="2824480"/>
            </a:xfrm>
            <a:prstGeom prst="rect">
              <a:avLst/>
            </a:prstGeom>
            <a:noFill/>
            <a:ln>
              <a:noFill/>
            </a:ln>
          </p:spPr>
        </p:pic>
        <p:sp>
          <p:nvSpPr>
            <p:cNvPr id="2" name="Rectangle 1"/>
            <p:cNvSpPr/>
            <p:nvPr/>
          </p:nvSpPr>
          <p:spPr>
            <a:xfrm>
              <a:off x="1222131" y="1450731"/>
              <a:ext cx="167054" cy="131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6" name="Rectangle 5"/>
            <p:cNvSpPr/>
            <p:nvPr/>
          </p:nvSpPr>
          <p:spPr>
            <a:xfrm>
              <a:off x="1222131" y="2317204"/>
              <a:ext cx="167054" cy="1318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7" name="Rectangle 6"/>
            <p:cNvSpPr/>
            <p:nvPr/>
          </p:nvSpPr>
          <p:spPr>
            <a:xfrm>
              <a:off x="1201419" y="3375211"/>
              <a:ext cx="187765" cy="1856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4" name="TextBox 3"/>
          <p:cNvSpPr txBox="1"/>
          <p:nvPr/>
        </p:nvSpPr>
        <p:spPr>
          <a:xfrm>
            <a:off x="1024304" y="1200098"/>
            <a:ext cx="9838592" cy="1477328"/>
          </a:xfrm>
          <a:prstGeom prst="rect">
            <a:avLst/>
          </a:prstGeom>
          <a:noFill/>
        </p:spPr>
        <p:txBody>
          <a:bodyPr wrap="square" rtlCol="0">
            <a:spAutoFit/>
          </a:bodyPr>
          <a:lstStyle/>
          <a:p>
            <a:pPr marL="342900" indent="-342900">
              <a:buAutoNum type="arabicPeriod"/>
            </a:pPr>
            <a:r>
              <a:rPr lang="en-SG" dirty="0"/>
              <a:t>Anneal </a:t>
            </a:r>
            <a:r>
              <a:rPr lang="en-SG" dirty="0" err="1"/>
              <a:t>sgRNA</a:t>
            </a:r>
            <a:r>
              <a:rPr lang="en-SG" dirty="0"/>
              <a:t> forward and reverse oligo to form oligo duplex</a:t>
            </a:r>
          </a:p>
          <a:p>
            <a:pPr marL="342900" indent="-342900">
              <a:buAutoNum type="arabicPeriod"/>
            </a:pPr>
            <a:endParaRPr lang="en-SG" dirty="0"/>
          </a:p>
          <a:p>
            <a:pPr marL="342900" indent="-342900">
              <a:buFontTx/>
              <a:buAutoNum type="arabicPeriod"/>
            </a:pPr>
            <a:r>
              <a:rPr lang="en-SG" dirty="0"/>
              <a:t>Ligate the oligo duplex to 100ng of px330A-GFP or px330-S2 (</a:t>
            </a:r>
            <a:r>
              <a:rPr lang="en-SG" i="1" dirty="0" err="1"/>
              <a:t>Bbs</a:t>
            </a:r>
            <a:r>
              <a:rPr lang="en-SG" dirty="0" err="1"/>
              <a:t>I</a:t>
            </a:r>
            <a:r>
              <a:rPr lang="en-SG" dirty="0"/>
              <a:t>)</a:t>
            </a:r>
          </a:p>
          <a:p>
            <a:pPr marL="342900" indent="-342900">
              <a:buAutoNum type="arabicPeriod"/>
            </a:pPr>
            <a:endParaRPr lang="en-SG" dirty="0"/>
          </a:p>
          <a:p>
            <a:endParaRPr lang="en-SG" dirty="0"/>
          </a:p>
        </p:txBody>
      </p:sp>
    </p:spTree>
    <p:extLst>
      <p:ext uri="{BB962C8B-B14F-4D97-AF65-F5344CB8AC3E}">
        <p14:creationId xmlns:p14="http://schemas.microsoft.com/office/powerpoint/2010/main" val="3682431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978" t="24112" r="40237" b="14197"/>
          <a:stretch/>
        </p:blipFill>
        <p:spPr>
          <a:xfrm>
            <a:off x="885371" y="522514"/>
            <a:ext cx="4891314" cy="2569029"/>
          </a:xfrm>
          <a:prstGeom prst="rect">
            <a:avLst/>
          </a:prstGeom>
        </p:spPr>
      </p:pic>
      <p:pic>
        <p:nvPicPr>
          <p:cNvPr id="4" name="Picture 3"/>
          <p:cNvPicPr>
            <a:picLocks noChangeAspect="1"/>
          </p:cNvPicPr>
          <p:nvPr/>
        </p:nvPicPr>
        <p:blipFill rotWithShape="1">
          <a:blip r:embed="rId3"/>
          <a:srcRect l="830" t="25295" r="49444" b="13633"/>
          <a:stretch/>
        </p:blipFill>
        <p:spPr>
          <a:xfrm>
            <a:off x="6499860" y="518160"/>
            <a:ext cx="4937396" cy="2573383"/>
          </a:xfrm>
          <a:prstGeom prst="rect">
            <a:avLst/>
          </a:prstGeom>
        </p:spPr>
      </p:pic>
      <p:pic>
        <p:nvPicPr>
          <p:cNvPr id="5" name="Picture 4"/>
          <p:cNvPicPr>
            <a:picLocks noChangeAspect="1"/>
          </p:cNvPicPr>
          <p:nvPr/>
        </p:nvPicPr>
        <p:blipFill rotWithShape="1">
          <a:blip r:embed="rId4"/>
          <a:srcRect l="816" t="27415" r="49524" b="14093"/>
          <a:stretch/>
        </p:blipFill>
        <p:spPr>
          <a:xfrm>
            <a:off x="833028" y="3458140"/>
            <a:ext cx="4923245" cy="2571932"/>
          </a:xfrm>
          <a:prstGeom prst="rect">
            <a:avLst/>
          </a:prstGeom>
        </p:spPr>
      </p:pic>
      <p:pic>
        <p:nvPicPr>
          <p:cNvPr id="6" name="Picture 5"/>
          <p:cNvPicPr>
            <a:picLocks noChangeAspect="1"/>
          </p:cNvPicPr>
          <p:nvPr/>
        </p:nvPicPr>
        <p:blipFill rotWithShape="1">
          <a:blip r:embed="rId5"/>
          <a:srcRect l="926" t="25497" r="45795" b="14762"/>
          <a:stretch/>
        </p:blipFill>
        <p:spPr>
          <a:xfrm>
            <a:off x="6355079" y="3458140"/>
            <a:ext cx="5082177" cy="2663372"/>
          </a:xfrm>
          <a:prstGeom prst="rect">
            <a:avLst/>
          </a:prstGeom>
        </p:spPr>
      </p:pic>
      <p:sp>
        <p:nvSpPr>
          <p:cNvPr id="8" name="Rectangle 7"/>
          <p:cNvSpPr/>
          <p:nvPr/>
        </p:nvSpPr>
        <p:spPr>
          <a:xfrm>
            <a:off x="853439" y="271939"/>
            <a:ext cx="694421" cy="230832"/>
          </a:xfrm>
          <a:prstGeom prst="rect">
            <a:avLst/>
          </a:prstGeom>
        </p:spPr>
        <p:txBody>
          <a:bodyPr wrap="none">
            <a:spAutoFit/>
          </a:bodyPr>
          <a:lstStyle/>
          <a:p>
            <a:r>
              <a:rPr lang="en-SG" sz="900" dirty="0"/>
              <a:t>RNASEH2A</a:t>
            </a:r>
          </a:p>
        </p:txBody>
      </p:sp>
      <p:sp>
        <p:nvSpPr>
          <p:cNvPr id="9" name="Rectangle 8"/>
          <p:cNvSpPr/>
          <p:nvPr/>
        </p:nvSpPr>
        <p:spPr>
          <a:xfrm>
            <a:off x="6616612" y="271939"/>
            <a:ext cx="689612" cy="230832"/>
          </a:xfrm>
          <a:prstGeom prst="rect">
            <a:avLst/>
          </a:prstGeom>
        </p:spPr>
        <p:txBody>
          <a:bodyPr wrap="none">
            <a:spAutoFit/>
          </a:bodyPr>
          <a:lstStyle/>
          <a:p>
            <a:r>
              <a:rPr lang="en-SG" sz="900" dirty="0"/>
              <a:t>RNASEH2B</a:t>
            </a:r>
          </a:p>
        </p:txBody>
      </p:sp>
      <p:sp>
        <p:nvSpPr>
          <p:cNvPr id="10" name="Rectangle 9"/>
          <p:cNvSpPr/>
          <p:nvPr/>
        </p:nvSpPr>
        <p:spPr>
          <a:xfrm>
            <a:off x="1008289" y="3227308"/>
            <a:ext cx="688009" cy="230832"/>
          </a:xfrm>
          <a:prstGeom prst="rect">
            <a:avLst/>
          </a:prstGeom>
        </p:spPr>
        <p:txBody>
          <a:bodyPr wrap="none">
            <a:spAutoFit/>
          </a:bodyPr>
          <a:lstStyle/>
          <a:p>
            <a:r>
              <a:rPr lang="en-SG" sz="900" dirty="0"/>
              <a:t>RNASEH2C</a:t>
            </a:r>
          </a:p>
        </p:txBody>
      </p:sp>
      <p:sp>
        <p:nvSpPr>
          <p:cNvPr id="11" name="Rectangle 10"/>
          <p:cNvSpPr/>
          <p:nvPr/>
        </p:nvSpPr>
        <p:spPr>
          <a:xfrm>
            <a:off x="6510654" y="3227308"/>
            <a:ext cx="450764" cy="230832"/>
          </a:xfrm>
          <a:prstGeom prst="rect">
            <a:avLst/>
          </a:prstGeom>
        </p:spPr>
        <p:txBody>
          <a:bodyPr wrap="none">
            <a:spAutoFit/>
          </a:bodyPr>
          <a:lstStyle/>
          <a:p>
            <a:r>
              <a:rPr lang="en-SG" sz="900" dirty="0"/>
              <a:t>FEN1 </a:t>
            </a:r>
          </a:p>
        </p:txBody>
      </p:sp>
    </p:spTree>
    <p:extLst>
      <p:ext uri="{BB962C8B-B14F-4D97-AF65-F5344CB8AC3E}">
        <p14:creationId xmlns:p14="http://schemas.microsoft.com/office/powerpoint/2010/main" val="31922683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033142" y="5814220"/>
            <a:ext cx="6096000" cy="430887"/>
          </a:xfrm>
          <a:prstGeom prst="rect">
            <a:avLst/>
          </a:prstGeom>
        </p:spPr>
        <p:txBody>
          <a:bodyPr>
            <a:spAutoFit/>
          </a:bodyPr>
          <a:lstStyle/>
          <a:p>
            <a:r>
              <a:rPr lang="en-SG" sz="1100" dirty="0"/>
              <a:t> </a:t>
            </a:r>
          </a:p>
          <a:p>
            <a:pPr>
              <a:spcAft>
                <a:spcPts val="0"/>
              </a:spcAft>
            </a:pPr>
            <a:endParaRPr lang="en-SG" sz="1100" dirty="0">
              <a:effectLst/>
              <a:ea typeface="DengXian"/>
              <a:cs typeface="Times New Roman" panose="02020603050405020304" pitchFamily="18" charset="0"/>
            </a:endParaRPr>
          </a:p>
        </p:txBody>
      </p:sp>
      <p:sp>
        <p:nvSpPr>
          <p:cNvPr id="4" name="Rectangle 3"/>
          <p:cNvSpPr/>
          <p:nvPr/>
        </p:nvSpPr>
        <p:spPr>
          <a:xfrm>
            <a:off x="2062675" y="436223"/>
            <a:ext cx="9243060" cy="523220"/>
          </a:xfrm>
          <a:prstGeom prst="rect">
            <a:avLst/>
          </a:prstGeom>
        </p:spPr>
        <p:txBody>
          <a:bodyPr wrap="square">
            <a:spAutoFit/>
          </a:bodyPr>
          <a:lstStyle/>
          <a:p>
            <a:r>
              <a:rPr lang="en-SG" sz="2800" dirty="0">
                <a:ea typeface="DengXian"/>
              </a:rPr>
              <a:t>Step 2. Double </a:t>
            </a:r>
            <a:r>
              <a:rPr lang="en-SG" sz="2800" dirty="0" err="1">
                <a:ea typeface="DengXian"/>
              </a:rPr>
              <a:t>sgRNA</a:t>
            </a:r>
            <a:r>
              <a:rPr lang="en-SG" sz="2800" dirty="0">
                <a:ea typeface="DengXian"/>
              </a:rPr>
              <a:t> cloning</a:t>
            </a:r>
            <a:endParaRPr lang="en-SG" sz="2800" dirty="0"/>
          </a:p>
        </p:txBody>
      </p:sp>
      <p:grpSp>
        <p:nvGrpSpPr>
          <p:cNvPr id="5" name="Group 4"/>
          <p:cNvGrpSpPr/>
          <p:nvPr/>
        </p:nvGrpSpPr>
        <p:grpSpPr>
          <a:xfrm>
            <a:off x="1542002" y="2363142"/>
            <a:ext cx="4687138" cy="2764790"/>
            <a:chOff x="1278233" y="1247140"/>
            <a:chExt cx="4687138" cy="2764790"/>
          </a:xfrm>
        </p:grpSpPr>
        <p:pic>
          <p:nvPicPr>
            <p:cNvPr id="2" name="Picture 1" descr="Golden%20gate%20assembly.png"/>
            <p:cNvPicPr/>
            <p:nvPr/>
          </p:nvPicPr>
          <p:blipFill rotWithShape="1">
            <a:blip r:embed="rId2" cstate="print">
              <a:extLst>
                <a:ext uri="{28A0092B-C50C-407E-A947-70E740481C1C}">
                  <a14:useLocalDpi xmlns:a14="http://schemas.microsoft.com/office/drawing/2010/main" val="0"/>
                </a:ext>
              </a:extLst>
            </a:blip>
            <a:srcRect t="36734"/>
            <a:stretch/>
          </p:blipFill>
          <p:spPr bwMode="auto">
            <a:xfrm>
              <a:off x="1367971" y="1247140"/>
              <a:ext cx="4597400" cy="2764790"/>
            </a:xfrm>
            <a:prstGeom prst="rect">
              <a:avLst/>
            </a:prstGeom>
            <a:noFill/>
            <a:ln>
              <a:noFill/>
            </a:ln>
          </p:spPr>
        </p:pic>
        <p:sp>
          <p:nvSpPr>
            <p:cNvPr id="7" name="Rectangle 6"/>
            <p:cNvSpPr/>
            <p:nvPr/>
          </p:nvSpPr>
          <p:spPr>
            <a:xfrm>
              <a:off x="1367971" y="1247140"/>
              <a:ext cx="214644" cy="186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8" name="Rectangle 7"/>
            <p:cNvSpPr/>
            <p:nvPr/>
          </p:nvSpPr>
          <p:spPr>
            <a:xfrm>
              <a:off x="1385555" y="1997417"/>
              <a:ext cx="214644" cy="186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9" name="Rectangle 8"/>
            <p:cNvSpPr/>
            <p:nvPr/>
          </p:nvSpPr>
          <p:spPr>
            <a:xfrm>
              <a:off x="1278233" y="2964567"/>
              <a:ext cx="214644" cy="1860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sp>
        <p:nvSpPr>
          <p:cNvPr id="11" name="TextBox 10"/>
          <p:cNvSpPr txBox="1"/>
          <p:nvPr/>
        </p:nvSpPr>
        <p:spPr>
          <a:xfrm>
            <a:off x="906024" y="1026849"/>
            <a:ext cx="6822831" cy="646331"/>
          </a:xfrm>
          <a:prstGeom prst="rect">
            <a:avLst/>
          </a:prstGeom>
          <a:noFill/>
        </p:spPr>
        <p:txBody>
          <a:bodyPr wrap="square" rtlCol="0">
            <a:spAutoFit/>
          </a:bodyPr>
          <a:lstStyle/>
          <a:p>
            <a:r>
              <a:rPr lang="en-US" dirty="0">
                <a:solidFill>
                  <a:srgbClr val="000000"/>
                </a:solidFill>
                <a:ea typeface="DengXian"/>
                <a:cs typeface="Times New Roman" panose="02020603050405020304" pitchFamily="18" charset="0"/>
              </a:rPr>
              <a:t>Use pX330A-Cas9-2A-GFP</a:t>
            </a:r>
            <a:r>
              <a:rPr lang="en-SG" dirty="0">
                <a:solidFill>
                  <a:srgbClr val="000000"/>
                </a:solidFill>
                <a:ea typeface="DengXian"/>
                <a:cs typeface="Times New Roman" panose="02020603050405020304" pitchFamily="18" charset="0"/>
              </a:rPr>
              <a:t> a</a:t>
            </a:r>
            <a:r>
              <a:rPr lang="en-US" dirty="0" err="1">
                <a:solidFill>
                  <a:srgbClr val="000000"/>
                </a:solidFill>
                <a:ea typeface="DengXian"/>
                <a:cs typeface="Times New Roman" panose="02020603050405020304" pitchFamily="18" charset="0"/>
              </a:rPr>
              <a:t>nd</a:t>
            </a:r>
            <a:r>
              <a:rPr lang="en-US" dirty="0">
                <a:solidFill>
                  <a:srgbClr val="000000"/>
                </a:solidFill>
                <a:ea typeface="DengXian"/>
                <a:cs typeface="Times New Roman" panose="02020603050405020304" pitchFamily="18" charset="0"/>
              </a:rPr>
              <a:t> pX330S vector with </a:t>
            </a:r>
            <a:r>
              <a:rPr lang="en-US" dirty="0" err="1">
                <a:solidFill>
                  <a:srgbClr val="000000"/>
                </a:solidFill>
                <a:ea typeface="DengXian"/>
                <a:cs typeface="Times New Roman" panose="02020603050405020304" pitchFamily="18" charset="0"/>
              </a:rPr>
              <a:t>sgRNA</a:t>
            </a:r>
            <a:r>
              <a:rPr lang="en-US" dirty="0">
                <a:solidFill>
                  <a:srgbClr val="000000"/>
                </a:solidFill>
                <a:ea typeface="DengXian"/>
                <a:cs typeface="Times New Roman" panose="02020603050405020304" pitchFamily="18" charset="0"/>
              </a:rPr>
              <a:t> from step 1</a:t>
            </a:r>
          </a:p>
          <a:p>
            <a:endParaRPr lang="en-SG" dirty="0"/>
          </a:p>
        </p:txBody>
      </p:sp>
      <p:sp>
        <p:nvSpPr>
          <p:cNvPr id="12" name="TextBox 11"/>
          <p:cNvSpPr txBox="1"/>
          <p:nvPr/>
        </p:nvSpPr>
        <p:spPr>
          <a:xfrm>
            <a:off x="880402" y="1397747"/>
            <a:ext cx="10937631" cy="1200329"/>
          </a:xfrm>
          <a:prstGeom prst="rect">
            <a:avLst/>
          </a:prstGeom>
          <a:noFill/>
        </p:spPr>
        <p:txBody>
          <a:bodyPr wrap="square" rtlCol="0">
            <a:spAutoFit/>
          </a:bodyPr>
          <a:lstStyle/>
          <a:p>
            <a:r>
              <a:rPr lang="en-US" dirty="0">
                <a:ea typeface="DengXian"/>
              </a:rPr>
              <a:t>1. Ligate 150ng of each module vector (pX330A) + 150ng pX330S2 vector (</a:t>
            </a:r>
            <a:r>
              <a:rPr lang="en-US" dirty="0" err="1"/>
              <a:t>BsaI</a:t>
            </a:r>
            <a:r>
              <a:rPr lang="en-US" dirty="0"/>
              <a:t>) by </a:t>
            </a:r>
            <a:r>
              <a:rPr lang="en-US" dirty="0">
                <a:latin typeface="Cambria" panose="02040503050406030204" pitchFamily="18" charset="0"/>
                <a:ea typeface="MS Mincho"/>
                <a:cs typeface="Times New Roman" panose="02020603050405020304" pitchFamily="18" charset="0"/>
              </a:rPr>
              <a:t>the golden gate assembly which is </a:t>
            </a:r>
            <a:r>
              <a:rPr lang="en-SG" dirty="0"/>
              <a:t>a method for assembling multiple DNA fragments, relying on the activity of Type IIS endonucleases that cleave outside of non-palindromic recognition sites.</a:t>
            </a:r>
            <a:endParaRPr lang="en-US" dirty="0">
              <a:ea typeface="DengXian"/>
            </a:endParaRPr>
          </a:p>
          <a:p>
            <a:endParaRPr lang="en-SG" dirty="0"/>
          </a:p>
        </p:txBody>
      </p:sp>
      <p:sp>
        <p:nvSpPr>
          <p:cNvPr id="14" name="TextBox 13"/>
          <p:cNvSpPr txBox="1"/>
          <p:nvPr/>
        </p:nvSpPr>
        <p:spPr>
          <a:xfrm>
            <a:off x="922966" y="5206534"/>
            <a:ext cx="9047284" cy="646331"/>
          </a:xfrm>
          <a:prstGeom prst="rect">
            <a:avLst/>
          </a:prstGeom>
          <a:noFill/>
        </p:spPr>
        <p:txBody>
          <a:bodyPr wrap="square" rtlCol="0">
            <a:spAutoFit/>
          </a:bodyPr>
          <a:lstStyle/>
          <a:p>
            <a:r>
              <a:rPr lang="en-SG" dirty="0"/>
              <a:t>2. Transform the DNA into competent bacteria (STBL3) and sequencing the clone.</a:t>
            </a:r>
          </a:p>
          <a:p>
            <a:endParaRPr lang="en-SG" dirty="0"/>
          </a:p>
        </p:txBody>
      </p:sp>
      <p:sp>
        <p:nvSpPr>
          <p:cNvPr id="15" name="TextBox 14"/>
          <p:cNvSpPr txBox="1"/>
          <p:nvPr/>
        </p:nvSpPr>
        <p:spPr>
          <a:xfrm>
            <a:off x="922966" y="5638026"/>
            <a:ext cx="9240715" cy="646331"/>
          </a:xfrm>
          <a:prstGeom prst="rect">
            <a:avLst/>
          </a:prstGeom>
          <a:noFill/>
        </p:spPr>
        <p:txBody>
          <a:bodyPr wrap="square" rtlCol="0">
            <a:spAutoFit/>
          </a:bodyPr>
          <a:lstStyle/>
          <a:p>
            <a:r>
              <a:rPr lang="en-SG" dirty="0"/>
              <a:t>3. For correct clone, do endo-free midi-prep for downstream experiment.</a:t>
            </a:r>
          </a:p>
          <a:p>
            <a:endParaRPr lang="en-SG" dirty="0"/>
          </a:p>
        </p:txBody>
      </p:sp>
    </p:spTree>
    <p:extLst>
      <p:ext uri="{BB962C8B-B14F-4D97-AF65-F5344CB8AC3E}">
        <p14:creationId xmlns:p14="http://schemas.microsoft.com/office/powerpoint/2010/main" val="40139037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43475" y="1171574"/>
            <a:ext cx="3152775" cy="314325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2550" y="1171574"/>
            <a:ext cx="3143250" cy="314325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20075" y="1171574"/>
            <a:ext cx="3143250" cy="3143250"/>
          </a:xfrm>
          <a:prstGeom prst="rect">
            <a:avLst/>
          </a:prstGeom>
        </p:spPr>
      </p:pic>
      <p:sp>
        <p:nvSpPr>
          <p:cNvPr id="5" name="Rectangle 4"/>
          <p:cNvSpPr/>
          <p:nvPr/>
        </p:nvSpPr>
        <p:spPr>
          <a:xfrm>
            <a:off x="3989892" y="396359"/>
            <a:ext cx="1473480" cy="523220"/>
          </a:xfrm>
          <a:prstGeom prst="rect">
            <a:avLst/>
          </a:prstGeom>
        </p:spPr>
        <p:txBody>
          <a:bodyPr wrap="none">
            <a:spAutoFit/>
          </a:bodyPr>
          <a:lstStyle/>
          <a:p>
            <a:r>
              <a:rPr lang="en-SG" sz="2800" dirty="0"/>
              <a:t>Hek293T</a:t>
            </a:r>
          </a:p>
        </p:txBody>
      </p:sp>
    </p:spTree>
    <p:extLst>
      <p:ext uri="{BB962C8B-B14F-4D97-AF65-F5344CB8AC3E}">
        <p14:creationId xmlns:p14="http://schemas.microsoft.com/office/powerpoint/2010/main" val="7300094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p:cNvSpPr txBox="1">
            <a:spLocks/>
          </p:cNvSpPr>
          <p:nvPr/>
        </p:nvSpPr>
        <p:spPr>
          <a:xfrm>
            <a:off x="1524000" y="706583"/>
            <a:ext cx="9144000" cy="806334"/>
          </a:xfrm>
          <a:prstGeom prst="rect">
            <a:avLst/>
          </a:prstGeom>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t>Hek293T RNASEH2A</a:t>
            </a:r>
          </a:p>
        </p:txBody>
      </p:sp>
      <p:sp>
        <p:nvSpPr>
          <p:cNvPr id="4" name="Rectangle 3">
            <a:extLst>
              <a:ext uri="{FF2B5EF4-FFF2-40B4-BE49-F238E27FC236}">
                <a16:creationId xmlns:a16="http://schemas.microsoft.com/office/drawing/2014/main" id="{8893F00D-22D1-4DF8-81F5-8F2BCBD78E06}"/>
              </a:ext>
            </a:extLst>
          </p:cNvPr>
          <p:cNvSpPr/>
          <p:nvPr/>
        </p:nvSpPr>
        <p:spPr>
          <a:xfrm>
            <a:off x="2036852" y="4630901"/>
            <a:ext cx="1683194" cy="1023250"/>
          </a:xfrm>
          <a:prstGeom prst="rect">
            <a:avLst/>
          </a:pr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4" name="Group 103"/>
          <p:cNvGrpSpPr/>
          <p:nvPr/>
        </p:nvGrpSpPr>
        <p:grpSpPr>
          <a:xfrm>
            <a:off x="1512263" y="3974511"/>
            <a:ext cx="6296195" cy="721776"/>
            <a:chOff x="1391143" y="4517783"/>
            <a:chExt cx="6296195" cy="721776"/>
          </a:xfrm>
        </p:grpSpPr>
        <p:sp>
          <p:nvSpPr>
            <p:cNvPr id="5" name="TextBox 4">
              <a:extLst>
                <a:ext uri="{FF2B5EF4-FFF2-40B4-BE49-F238E27FC236}">
                  <a16:creationId xmlns:a16="http://schemas.microsoft.com/office/drawing/2014/main" id="{134FABC0-9D0B-4F4B-8312-E89CD16B07BD}"/>
                </a:ext>
              </a:extLst>
            </p:cNvPr>
            <p:cNvSpPr txBox="1"/>
            <p:nvPr/>
          </p:nvSpPr>
          <p:spPr>
            <a:xfrm>
              <a:off x="4279744" y="4517783"/>
              <a:ext cx="599072" cy="261610"/>
            </a:xfrm>
            <a:prstGeom prst="rect">
              <a:avLst/>
            </a:prstGeom>
            <a:noFill/>
          </p:spPr>
          <p:txBody>
            <a:bodyPr wrap="none" rtlCol="0">
              <a:spAutoFit/>
            </a:bodyPr>
            <a:lstStyle/>
            <a:p>
              <a:r>
                <a:rPr lang="en-SG" sz="1100" dirty="0"/>
                <a:t>6719</a:t>
              </a:r>
            </a:p>
          </p:txBody>
        </p:sp>
        <p:grpSp>
          <p:nvGrpSpPr>
            <p:cNvPr id="6" name="Group 5"/>
            <p:cNvGrpSpPr/>
            <p:nvPr/>
          </p:nvGrpSpPr>
          <p:grpSpPr>
            <a:xfrm>
              <a:off x="1391143" y="4761154"/>
              <a:ext cx="6296195" cy="478405"/>
              <a:chOff x="1401777" y="4867878"/>
              <a:chExt cx="4973352" cy="478405"/>
            </a:xfrm>
          </p:grpSpPr>
          <p:grpSp>
            <p:nvGrpSpPr>
              <p:cNvPr id="7" name="Group 6">
                <a:extLst>
                  <a:ext uri="{FF2B5EF4-FFF2-40B4-BE49-F238E27FC236}">
                    <a16:creationId xmlns:a16="http://schemas.microsoft.com/office/drawing/2014/main" id="{097DF205-06D9-4D85-A32A-1D2151F88B79}"/>
                  </a:ext>
                </a:extLst>
              </p:cNvPr>
              <p:cNvGrpSpPr/>
              <p:nvPr/>
            </p:nvGrpSpPr>
            <p:grpSpPr>
              <a:xfrm>
                <a:off x="1401777" y="5063656"/>
                <a:ext cx="4973352" cy="282627"/>
                <a:chOff x="2697480" y="3926448"/>
                <a:chExt cx="7189841" cy="408586"/>
              </a:xfrm>
            </p:grpSpPr>
            <p:cxnSp>
              <p:nvCxnSpPr>
                <p:cNvPr id="21" name="Straight Connector 20">
                  <a:extLst>
                    <a:ext uri="{FF2B5EF4-FFF2-40B4-BE49-F238E27FC236}">
                      <a16:creationId xmlns:a16="http://schemas.microsoft.com/office/drawing/2014/main" id="{7DE8BAA2-1DC9-4ACA-8783-539B0ADFB38F}"/>
                    </a:ext>
                  </a:extLst>
                </p:cNvPr>
                <p:cNvCxnSpPr/>
                <p:nvPr/>
              </p:nvCxnSpPr>
              <p:spPr>
                <a:xfrm>
                  <a:off x="2912165" y="4045226"/>
                  <a:ext cx="6351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9D42A9F3-3B13-4D82-BB89-3EA814E2F4B4}"/>
                    </a:ext>
                  </a:extLst>
                </p:cNvPr>
                <p:cNvCxnSpPr/>
                <p:nvPr/>
              </p:nvCxnSpPr>
              <p:spPr>
                <a:xfrm>
                  <a:off x="2912166" y="4167808"/>
                  <a:ext cx="635110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716C4E73-9593-4BC9-ACD0-FF4340CAC2BF}"/>
                    </a:ext>
                  </a:extLst>
                </p:cNvPr>
                <p:cNvSpPr/>
                <p:nvPr/>
              </p:nvSpPr>
              <p:spPr>
                <a:xfrm>
                  <a:off x="4482548" y="3955774"/>
                  <a:ext cx="3448878" cy="29817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dirty="0"/>
                </a:p>
              </p:txBody>
            </p:sp>
            <p:sp>
              <p:nvSpPr>
                <p:cNvPr id="24" name="TextBox 23">
                  <a:extLst>
                    <a:ext uri="{FF2B5EF4-FFF2-40B4-BE49-F238E27FC236}">
                      <a16:creationId xmlns:a16="http://schemas.microsoft.com/office/drawing/2014/main" id="{B986DFF0-E335-4CF5-B5BF-2DA5BA5C590D}"/>
                    </a:ext>
                  </a:extLst>
                </p:cNvPr>
                <p:cNvSpPr txBox="1"/>
                <p:nvPr/>
              </p:nvSpPr>
              <p:spPr>
                <a:xfrm>
                  <a:off x="2697480" y="3936975"/>
                  <a:ext cx="636103" cy="289214"/>
                </a:xfrm>
                <a:prstGeom prst="rect">
                  <a:avLst/>
                </a:prstGeom>
                <a:noFill/>
              </p:spPr>
              <p:txBody>
                <a:bodyPr wrap="square" rtlCol="0">
                  <a:spAutoFit/>
                </a:bodyPr>
                <a:lstStyle/>
                <a:p>
                  <a:r>
                    <a:rPr lang="en-SG" sz="700" dirty="0"/>
                    <a:t>5’</a:t>
                  </a:r>
                </a:p>
              </p:txBody>
            </p:sp>
            <p:sp>
              <p:nvSpPr>
                <p:cNvPr id="25" name="TextBox 24">
                  <a:extLst>
                    <a:ext uri="{FF2B5EF4-FFF2-40B4-BE49-F238E27FC236}">
                      <a16:creationId xmlns:a16="http://schemas.microsoft.com/office/drawing/2014/main" id="{97714F59-9AF8-4CF2-B807-1134CE51D289}"/>
                    </a:ext>
                  </a:extLst>
                </p:cNvPr>
                <p:cNvSpPr txBox="1"/>
                <p:nvPr/>
              </p:nvSpPr>
              <p:spPr>
                <a:xfrm>
                  <a:off x="2697480" y="4041865"/>
                  <a:ext cx="532736" cy="289214"/>
                </a:xfrm>
                <a:prstGeom prst="rect">
                  <a:avLst/>
                </a:prstGeom>
                <a:noFill/>
              </p:spPr>
              <p:txBody>
                <a:bodyPr wrap="square" rtlCol="0">
                  <a:spAutoFit/>
                </a:bodyPr>
                <a:lstStyle/>
                <a:p>
                  <a:r>
                    <a:rPr lang="en-SG" sz="700" dirty="0"/>
                    <a:t>3’</a:t>
                  </a:r>
                </a:p>
              </p:txBody>
            </p:sp>
            <p:sp>
              <p:nvSpPr>
                <p:cNvPr id="26" name="TextBox 25">
                  <a:extLst>
                    <a:ext uri="{FF2B5EF4-FFF2-40B4-BE49-F238E27FC236}">
                      <a16:creationId xmlns:a16="http://schemas.microsoft.com/office/drawing/2014/main" id="{368B7AB2-FDF6-41A1-85E9-ED942DED7727}"/>
                    </a:ext>
                  </a:extLst>
                </p:cNvPr>
                <p:cNvSpPr txBox="1"/>
                <p:nvPr/>
              </p:nvSpPr>
              <p:spPr>
                <a:xfrm>
                  <a:off x="9251218" y="3926448"/>
                  <a:ext cx="532736" cy="289214"/>
                </a:xfrm>
                <a:prstGeom prst="rect">
                  <a:avLst/>
                </a:prstGeom>
                <a:noFill/>
              </p:spPr>
              <p:txBody>
                <a:bodyPr wrap="square" rtlCol="0">
                  <a:spAutoFit/>
                </a:bodyPr>
                <a:lstStyle/>
                <a:p>
                  <a:r>
                    <a:rPr lang="en-SG" sz="700" dirty="0"/>
                    <a:t>3’</a:t>
                  </a:r>
                </a:p>
              </p:txBody>
            </p:sp>
            <p:sp>
              <p:nvSpPr>
                <p:cNvPr id="27" name="TextBox 26">
                  <a:extLst>
                    <a:ext uri="{FF2B5EF4-FFF2-40B4-BE49-F238E27FC236}">
                      <a16:creationId xmlns:a16="http://schemas.microsoft.com/office/drawing/2014/main" id="{CDF4CCEF-64CC-4A37-B5C4-475D316CD776}"/>
                    </a:ext>
                  </a:extLst>
                </p:cNvPr>
                <p:cNvSpPr txBox="1"/>
                <p:nvPr/>
              </p:nvSpPr>
              <p:spPr>
                <a:xfrm>
                  <a:off x="9251218" y="4045820"/>
                  <a:ext cx="636103" cy="289214"/>
                </a:xfrm>
                <a:prstGeom prst="rect">
                  <a:avLst/>
                </a:prstGeom>
                <a:noFill/>
              </p:spPr>
              <p:txBody>
                <a:bodyPr wrap="square" rtlCol="0">
                  <a:spAutoFit/>
                </a:bodyPr>
                <a:lstStyle/>
                <a:p>
                  <a:r>
                    <a:rPr lang="en-SG" sz="700" dirty="0"/>
                    <a:t>5’</a:t>
                  </a:r>
                </a:p>
              </p:txBody>
            </p:sp>
          </p:grpSp>
          <p:sp>
            <p:nvSpPr>
              <p:cNvPr id="8" name="TextBox 7">
                <a:extLst>
                  <a:ext uri="{FF2B5EF4-FFF2-40B4-BE49-F238E27FC236}">
                    <a16:creationId xmlns:a16="http://schemas.microsoft.com/office/drawing/2014/main" id="{4EF0C226-ED3E-455A-A61A-CAF8E28B8474}"/>
                  </a:ext>
                </a:extLst>
              </p:cNvPr>
              <p:cNvSpPr txBox="1"/>
              <p:nvPr/>
            </p:nvSpPr>
            <p:spPr>
              <a:xfrm>
                <a:off x="2300502" y="4958870"/>
                <a:ext cx="491138" cy="215444"/>
              </a:xfrm>
              <a:prstGeom prst="rect">
                <a:avLst/>
              </a:prstGeom>
              <a:noFill/>
            </p:spPr>
            <p:txBody>
              <a:bodyPr wrap="square" rtlCol="0">
                <a:spAutoFit/>
              </a:bodyPr>
              <a:lstStyle/>
              <a:p>
                <a:r>
                  <a:rPr lang="en-SG" sz="800" dirty="0"/>
                  <a:t>KO p1</a:t>
                </a:r>
              </a:p>
            </p:txBody>
          </p:sp>
          <p:sp>
            <p:nvSpPr>
              <p:cNvPr id="9" name="TextBox 8">
                <a:extLst>
                  <a:ext uri="{FF2B5EF4-FFF2-40B4-BE49-F238E27FC236}">
                    <a16:creationId xmlns:a16="http://schemas.microsoft.com/office/drawing/2014/main" id="{C1F84F11-A990-478A-A483-8E9C95AA05B7}"/>
                  </a:ext>
                </a:extLst>
              </p:cNvPr>
              <p:cNvSpPr txBox="1"/>
              <p:nvPr/>
            </p:nvSpPr>
            <p:spPr>
              <a:xfrm>
                <a:off x="5010057" y="4943193"/>
                <a:ext cx="491138" cy="215444"/>
              </a:xfrm>
              <a:prstGeom prst="rect">
                <a:avLst/>
              </a:prstGeom>
              <a:noFill/>
            </p:spPr>
            <p:txBody>
              <a:bodyPr wrap="square" rtlCol="0">
                <a:spAutoFit/>
              </a:bodyPr>
              <a:lstStyle/>
              <a:p>
                <a:r>
                  <a:rPr lang="en-SG" sz="800" dirty="0"/>
                  <a:t>KO p2 </a:t>
                </a:r>
              </a:p>
            </p:txBody>
          </p:sp>
          <p:sp>
            <p:nvSpPr>
              <p:cNvPr id="10" name="Rectangle 9">
                <a:extLst>
                  <a:ext uri="{FF2B5EF4-FFF2-40B4-BE49-F238E27FC236}">
                    <a16:creationId xmlns:a16="http://schemas.microsoft.com/office/drawing/2014/main" id="{2F181EBB-AC03-4DCC-ACB6-87EBFFD8B10C}"/>
                  </a:ext>
                </a:extLst>
              </p:cNvPr>
              <p:cNvSpPr/>
              <p:nvPr/>
            </p:nvSpPr>
            <p:spPr>
              <a:xfrm>
                <a:off x="2438888" y="5129028"/>
                <a:ext cx="112400" cy="31625"/>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dirty="0"/>
              </a:p>
            </p:txBody>
          </p:sp>
          <p:sp>
            <p:nvSpPr>
              <p:cNvPr id="11" name="Rectangle 10">
                <a:extLst>
                  <a:ext uri="{FF2B5EF4-FFF2-40B4-BE49-F238E27FC236}">
                    <a16:creationId xmlns:a16="http://schemas.microsoft.com/office/drawing/2014/main" id="{661F34E7-1630-40AE-9CAF-858C85BF1381}"/>
                  </a:ext>
                </a:extLst>
              </p:cNvPr>
              <p:cNvSpPr/>
              <p:nvPr/>
            </p:nvSpPr>
            <p:spPr>
              <a:xfrm>
                <a:off x="5051521" y="5129028"/>
                <a:ext cx="112400" cy="31625"/>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dirty="0"/>
              </a:p>
            </p:txBody>
          </p:sp>
          <p:sp>
            <p:nvSpPr>
              <p:cNvPr id="12" name="TextBox 11">
                <a:extLst>
                  <a:ext uri="{FF2B5EF4-FFF2-40B4-BE49-F238E27FC236}">
                    <a16:creationId xmlns:a16="http://schemas.microsoft.com/office/drawing/2014/main" id="{105B54B2-98F8-4E95-B7A2-8BEE40A091B4}"/>
                  </a:ext>
                </a:extLst>
              </p:cNvPr>
              <p:cNvSpPr txBox="1"/>
              <p:nvPr/>
            </p:nvSpPr>
            <p:spPr>
              <a:xfrm>
                <a:off x="3176873" y="4907300"/>
                <a:ext cx="491138" cy="215444"/>
              </a:xfrm>
              <a:prstGeom prst="rect">
                <a:avLst/>
              </a:prstGeom>
              <a:noFill/>
            </p:spPr>
            <p:txBody>
              <a:bodyPr wrap="square" rtlCol="0">
                <a:spAutoFit/>
              </a:bodyPr>
              <a:lstStyle/>
              <a:p>
                <a:r>
                  <a:rPr lang="en-SG" sz="800" dirty="0" err="1"/>
                  <a:t>wt</a:t>
                </a:r>
                <a:r>
                  <a:rPr lang="en-SG" sz="800" dirty="0"/>
                  <a:t> p2</a:t>
                </a:r>
              </a:p>
            </p:txBody>
          </p:sp>
          <p:sp>
            <p:nvSpPr>
              <p:cNvPr id="13" name="Left Brace 12">
                <a:extLst>
                  <a:ext uri="{FF2B5EF4-FFF2-40B4-BE49-F238E27FC236}">
                    <a16:creationId xmlns:a16="http://schemas.microsoft.com/office/drawing/2014/main" id="{53B60AF5-8545-4C66-B415-D2D629A3E4BF}"/>
                  </a:ext>
                </a:extLst>
              </p:cNvPr>
              <p:cNvSpPr/>
              <p:nvPr/>
            </p:nvSpPr>
            <p:spPr>
              <a:xfrm rot="5400000">
                <a:off x="3747257" y="3779875"/>
                <a:ext cx="175894" cy="235189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grpSp>
            <p:nvGrpSpPr>
              <p:cNvPr id="14" name="Group 13">
                <a:extLst>
                  <a:ext uri="{FF2B5EF4-FFF2-40B4-BE49-F238E27FC236}">
                    <a16:creationId xmlns:a16="http://schemas.microsoft.com/office/drawing/2014/main" id="{47608F5D-BEE7-44EC-9062-4FF46E7C415C}"/>
                  </a:ext>
                </a:extLst>
              </p:cNvPr>
              <p:cNvGrpSpPr/>
              <p:nvPr/>
            </p:nvGrpSpPr>
            <p:grpSpPr>
              <a:xfrm>
                <a:off x="2879531" y="4913344"/>
                <a:ext cx="515295" cy="253963"/>
                <a:chOff x="3213438" y="5908283"/>
                <a:chExt cx="515295" cy="253963"/>
              </a:xfrm>
            </p:grpSpPr>
            <p:grpSp>
              <p:nvGrpSpPr>
                <p:cNvPr id="15" name="Group 14">
                  <a:extLst>
                    <a:ext uri="{FF2B5EF4-FFF2-40B4-BE49-F238E27FC236}">
                      <a16:creationId xmlns:a16="http://schemas.microsoft.com/office/drawing/2014/main" id="{6477F700-8995-4B1F-A101-A27D4B568B51}"/>
                    </a:ext>
                  </a:extLst>
                </p:cNvPr>
                <p:cNvGrpSpPr/>
                <p:nvPr/>
              </p:nvGrpSpPr>
              <p:grpSpPr>
                <a:xfrm>
                  <a:off x="3355432" y="6130621"/>
                  <a:ext cx="373301" cy="31625"/>
                  <a:chOff x="4852279" y="2943301"/>
                  <a:chExt cx="539671" cy="45719"/>
                </a:xfrm>
              </p:grpSpPr>
              <p:grpSp>
                <p:nvGrpSpPr>
                  <p:cNvPr id="17" name="Group 16">
                    <a:extLst>
                      <a:ext uri="{FF2B5EF4-FFF2-40B4-BE49-F238E27FC236}">
                        <a16:creationId xmlns:a16="http://schemas.microsoft.com/office/drawing/2014/main" id="{A9D2EE90-4FE5-43D2-8B24-025619EDD627}"/>
                      </a:ext>
                    </a:extLst>
                  </p:cNvPr>
                  <p:cNvGrpSpPr/>
                  <p:nvPr/>
                </p:nvGrpSpPr>
                <p:grpSpPr>
                  <a:xfrm>
                    <a:off x="4852279" y="2943301"/>
                    <a:ext cx="539671" cy="45719"/>
                    <a:chOff x="4699951" y="1548476"/>
                    <a:chExt cx="539671" cy="45719"/>
                  </a:xfrm>
                </p:grpSpPr>
                <p:sp>
                  <p:nvSpPr>
                    <p:cNvPr id="19" name="Rectangle 18">
                      <a:extLst>
                        <a:ext uri="{FF2B5EF4-FFF2-40B4-BE49-F238E27FC236}">
                          <a16:creationId xmlns:a16="http://schemas.microsoft.com/office/drawing/2014/main" id="{50087ED1-4D07-42F8-8E5A-F083B909AA45}"/>
                        </a:ext>
                      </a:extLst>
                    </p:cNvPr>
                    <p:cNvSpPr/>
                    <p:nvPr/>
                  </p:nvSpPr>
                  <p:spPr>
                    <a:xfrm>
                      <a:off x="4699951" y="1548476"/>
                      <a:ext cx="162493" cy="45719"/>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sp>
                  <p:nvSpPr>
                    <p:cNvPr id="20" name="Rectangle 19">
                      <a:extLst>
                        <a:ext uri="{FF2B5EF4-FFF2-40B4-BE49-F238E27FC236}">
                          <a16:creationId xmlns:a16="http://schemas.microsoft.com/office/drawing/2014/main" id="{DD5BC457-2C91-474E-B452-7D0C3AC80D5E}"/>
                        </a:ext>
                      </a:extLst>
                    </p:cNvPr>
                    <p:cNvSpPr/>
                    <p:nvPr/>
                  </p:nvSpPr>
                  <p:spPr>
                    <a:xfrm>
                      <a:off x="5077129" y="1548476"/>
                      <a:ext cx="162493" cy="45719"/>
                    </a:xfrm>
                    <a:prstGeom prst="rect">
                      <a:avLst/>
                    </a:prstGeom>
                    <a:solidFill>
                      <a:srgbClr val="00B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a:p>
                  </p:txBody>
                </p:sp>
              </p:grpSp>
              <p:cxnSp>
                <p:nvCxnSpPr>
                  <p:cNvPr id="18" name="Straight Connector 17">
                    <a:extLst>
                      <a:ext uri="{FF2B5EF4-FFF2-40B4-BE49-F238E27FC236}">
                        <a16:creationId xmlns:a16="http://schemas.microsoft.com/office/drawing/2014/main" id="{B5AA09D2-C7A6-4CBC-9F4A-D154771DF7CF}"/>
                      </a:ext>
                    </a:extLst>
                  </p:cNvPr>
                  <p:cNvCxnSpPr/>
                  <p:nvPr/>
                </p:nvCxnSpPr>
                <p:spPr>
                  <a:xfrm>
                    <a:off x="5013895" y="2969333"/>
                    <a:ext cx="21468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6" name="TextBox 15">
                  <a:extLst>
                    <a:ext uri="{FF2B5EF4-FFF2-40B4-BE49-F238E27FC236}">
                      <a16:creationId xmlns:a16="http://schemas.microsoft.com/office/drawing/2014/main" id="{07707781-66AF-4397-98FD-2B9B752D3FF8}"/>
                    </a:ext>
                  </a:extLst>
                </p:cNvPr>
                <p:cNvSpPr txBox="1"/>
                <p:nvPr/>
              </p:nvSpPr>
              <p:spPr>
                <a:xfrm>
                  <a:off x="3213438" y="5908283"/>
                  <a:ext cx="491138" cy="215444"/>
                </a:xfrm>
                <a:prstGeom prst="rect">
                  <a:avLst/>
                </a:prstGeom>
                <a:noFill/>
              </p:spPr>
              <p:txBody>
                <a:bodyPr wrap="square" rtlCol="0">
                  <a:spAutoFit/>
                </a:bodyPr>
                <a:lstStyle/>
                <a:p>
                  <a:r>
                    <a:rPr lang="en-SG" sz="800" dirty="0" err="1"/>
                    <a:t>wt</a:t>
                  </a:r>
                  <a:r>
                    <a:rPr lang="en-SG" sz="800" dirty="0"/>
                    <a:t> p1</a:t>
                  </a:r>
                </a:p>
              </p:txBody>
            </p:sp>
          </p:grpSp>
        </p:grpSp>
      </p:grpSp>
      <p:grpSp>
        <p:nvGrpSpPr>
          <p:cNvPr id="28" name="Group 27"/>
          <p:cNvGrpSpPr/>
          <p:nvPr/>
        </p:nvGrpSpPr>
        <p:grpSpPr>
          <a:xfrm>
            <a:off x="3087292" y="4824259"/>
            <a:ext cx="3948259" cy="837686"/>
            <a:chOff x="2718079" y="5602095"/>
            <a:chExt cx="3118722" cy="837686"/>
          </a:xfrm>
        </p:grpSpPr>
        <p:sp>
          <p:nvSpPr>
            <p:cNvPr id="29" name="TextBox 28">
              <a:extLst>
                <a:ext uri="{FF2B5EF4-FFF2-40B4-BE49-F238E27FC236}">
                  <a16:creationId xmlns:a16="http://schemas.microsoft.com/office/drawing/2014/main" id="{6839F03D-6509-4413-8398-DA3B0D59F0A8}"/>
                </a:ext>
              </a:extLst>
            </p:cNvPr>
            <p:cNvSpPr txBox="1"/>
            <p:nvPr/>
          </p:nvSpPr>
          <p:spPr>
            <a:xfrm>
              <a:off x="3527881" y="5725501"/>
              <a:ext cx="1779390" cy="253916"/>
            </a:xfrm>
            <a:prstGeom prst="rect">
              <a:avLst/>
            </a:prstGeom>
            <a:noFill/>
          </p:spPr>
          <p:txBody>
            <a:bodyPr wrap="square" rtlCol="0">
              <a:spAutoFit/>
            </a:bodyPr>
            <a:lstStyle/>
            <a:p>
              <a:r>
                <a:rPr lang="en-SG" sz="1050" dirty="0"/>
                <a:t>KO product 185</a:t>
              </a:r>
            </a:p>
          </p:txBody>
        </p:sp>
        <p:sp>
          <p:nvSpPr>
            <p:cNvPr id="30" name="TextBox 29">
              <a:extLst>
                <a:ext uri="{FF2B5EF4-FFF2-40B4-BE49-F238E27FC236}">
                  <a16:creationId xmlns:a16="http://schemas.microsoft.com/office/drawing/2014/main" id="{6D37EADA-519B-489B-9BE9-9011E493F9F8}"/>
                </a:ext>
              </a:extLst>
            </p:cNvPr>
            <p:cNvSpPr txBox="1"/>
            <p:nvPr/>
          </p:nvSpPr>
          <p:spPr>
            <a:xfrm>
              <a:off x="3526261" y="6185865"/>
              <a:ext cx="2310540" cy="253916"/>
            </a:xfrm>
            <a:prstGeom prst="rect">
              <a:avLst/>
            </a:prstGeom>
            <a:noFill/>
          </p:spPr>
          <p:txBody>
            <a:bodyPr wrap="square" rtlCol="0">
              <a:spAutoFit/>
            </a:bodyPr>
            <a:lstStyle/>
            <a:p>
              <a:r>
                <a:rPr lang="en-SG" sz="1050" dirty="0"/>
                <a:t>WT product 213</a:t>
              </a:r>
            </a:p>
          </p:txBody>
        </p:sp>
        <p:pic>
          <p:nvPicPr>
            <p:cNvPr id="31" name="Picture 30"/>
            <p:cNvPicPr>
              <a:picLocks noChangeAspect="1"/>
            </p:cNvPicPr>
            <p:nvPr/>
          </p:nvPicPr>
          <p:blipFill rotWithShape="1">
            <a:blip r:embed="rId3"/>
            <a:srcRect b="49465"/>
            <a:stretch/>
          </p:blipFill>
          <p:spPr>
            <a:xfrm>
              <a:off x="2718079" y="5602095"/>
              <a:ext cx="1207113" cy="377322"/>
            </a:xfrm>
            <a:prstGeom prst="rect">
              <a:avLst/>
            </a:prstGeom>
          </p:spPr>
        </p:pic>
        <p:pic>
          <p:nvPicPr>
            <p:cNvPr id="32" name="Picture 31"/>
            <p:cNvPicPr>
              <a:picLocks noChangeAspect="1"/>
            </p:cNvPicPr>
            <p:nvPr/>
          </p:nvPicPr>
          <p:blipFill rotWithShape="1">
            <a:blip r:embed="rId4"/>
            <a:srcRect l="6689" t="19264" r="22207"/>
            <a:stretch/>
          </p:blipFill>
          <p:spPr>
            <a:xfrm>
              <a:off x="2832071" y="6076951"/>
              <a:ext cx="825500" cy="306363"/>
            </a:xfrm>
            <a:prstGeom prst="rect">
              <a:avLst/>
            </a:prstGeom>
          </p:spPr>
        </p:pic>
      </p:grpSp>
      <p:pic>
        <p:nvPicPr>
          <p:cNvPr id="33" name="Picture 32"/>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contrast="-20000"/>
                    </a14:imgEffect>
                  </a14:imgLayer>
                </a14:imgProps>
              </a:ext>
              <a:ext uri="{28A0092B-C50C-407E-A947-70E740481C1C}">
                <a14:useLocalDpi xmlns:a14="http://schemas.microsoft.com/office/drawing/2010/main" val="0"/>
              </a:ext>
            </a:extLst>
          </a:blip>
          <a:srcRect t="17195" r="6457" b="56340"/>
          <a:stretch/>
        </p:blipFill>
        <p:spPr>
          <a:xfrm>
            <a:off x="954789" y="1991491"/>
            <a:ext cx="7416128" cy="1232252"/>
          </a:xfrm>
          <a:prstGeom prst="rect">
            <a:avLst/>
          </a:prstGeom>
        </p:spPr>
      </p:pic>
      <p:grpSp>
        <p:nvGrpSpPr>
          <p:cNvPr id="34" name="Group 33"/>
          <p:cNvGrpSpPr/>
          <p:nvPr/>
        </p:nvGrpSpPr>
        <p:grpSpPr>
          <a:xfrm>
            <a:off x="1260456" y="2328242"/>
            <a:ext cx="694491" cy="352958"/>
            <a:chOff x="1421429" y="4277899"/>
            <a:chExt cx="650904" cy="352958"/>
          </a:xfrm>
        </p:grpSpPr>
        <p:sp>
          <p:nvSpPr>
            <p:cNvPr id="35" name="TextBox 34"/>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a:t>
              </a:r>
            </a:p>
          </p:txBody>
        </p:sp>
        <p:sp>
          <p:nvSpPr>
            <p:cNvPr id="36" name="TextBox 35"/>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37" name="Group 36"/>
          <p:cNvGrpSpPr/>
          <p:nvPr/>
        </p:nvGrpSpPr>
        <p:grpSpPr>
          <a:xfrm>
            <a:off x="1773447" y="2328242"/>
            <a:ext cx="694491" cy="352958"/>
            <a:chOff x="1421429" y="4277899"/>
            <a:chExt cx="650904" cy="352958"/>
          </a:xfrm>
        </p:grpSpPr>
        <p:sp>
          <p:nvSpPr>
            <p:cNvPr id="38" name="TextBox 37"/>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2</a:t>
              </a:r>
            </a:p>
          </p:txBody>
        </p:sp>
        <p:sp>
          <p:nvSpPr>
            <p:cNvPr id="39" name="TextBox 38"/>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40" name="Group 39"/>
          <p:cNvGrpSpPr/>
          <p:nvPr/>
        </p:nvGrpSpPr>
        <p:grpSpPr>
          <a:xfrm>
            <a:off x="2262901" y="2321857"/>
            <a:ext cx="671215" cy="352958"/>
            <a:chOff x="1421429" y="4277899"/>
            <a:chExt cx="650904" cy="352958"/>
          </a:xfrm>
        </p:grpSpPr>
        <p:sp>
          <p:nvSpPr>
            <p:cNvPr id="41" name="TextBox 40"/>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3</a:t>
              </a:r>
            </a:p>
          </p:txBody>
        </p:sp>
        <p:sp>
          <p:nvSpPr>
            <p:cNvPr id="42" name="TextBox 41"/>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43" name="Group 42"/>
          <p:cNvGrpSpPr/>
          <p:nvPr/>
        </p:nvGrpSpPr>
        <p:grpSpPr>
          <a:xfrm>
            <a:off x="2758699" y="2321857"/>
            <a:ext cx="671215" cy="352958"/>
            <a:chOff x="1421429" y="4277899"/>
            <a:chExt cx="650904" cy="352958"/>
          </a:xfrm>
        </p:grpSpPr>
        <p:sp>
          <p:nvSpPr>
            <p:cNvPr id="44" name="TextBox 43"/>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4</a:t>
              </a:r>
            </a:p>
          </p:txBody>
        </p:sp>
        <p:sp>
          <p:nvSpPr>
            <p:cNvPr id="45" name="TextBox 44"/>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46" name="Group 45"/>
          <p:cNvGrpSpPr/>
          <p:nvPr/>
        </p:nvGrpSpPr>
        <p:grpSpPr>
          <a:xfrm>
            <a:off x="3256770" y="2322015"/>
            <a:ext cx="671215" cy="352958"/>
            <a:chOff x="1421429" y="4277899"/>
            <a:chExt cx="650904" cy="352958"/>
          </a:xfrm>
        </p:grpSpPr>
        <p:sp>
          <p:nvSpPr>
            <p:cNvPr id="47" name="TextBox 46"/>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5</a:t>
              </a:r>
            </a:p>
          </p:txBody>
        </p:sp>
        <p:sp>
          <p:nvSpPr>
            <p:cNvPr id="48" name="TextBox 47"/>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49" name="Group 48"/>
          <p:cNvGrpSpPr/>
          <p:nvPr/>
        </p:nvGrpSpPr>
        <p:grpSpPr>
          <a:xfrm>
            <a:off x="3752568" y="2322015"/>
            <a:ext cx="671215" cy="352958"/>
            <a:chOff x="1421429" y="4277899"/>
            <a:chExt cx="650904" cy="352958"/>
          </a:xfrm>
        </p:grpSpPr>
        <p:sp>
          <p:nvSpPr>
            <p:cNvPr id="50" name="TextBox 49"/>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6</a:t>
              </a:r>
            </a:p>
          </p:txBody>
        </p:sp>
        <p:sp>
          <p:nvSpPr>
            <p:cNvPr id="51" name="TextBox 50"/>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52" name="Group 51"/>
          <p:cNvGrpSpPr/>
          <p:nvPr/>
        </p:nvGrpSpPr>
        <p:grpSpPr>
          <a:xfrm>
            <a:off x="4236377" y="2328242"/>
            <a:ext cx="671215" cy="352958"/>
            <a:chOff x="1421429" y="4277899"/>
            <a:chExt cx="650904" cy="352958"/>
          </a:xfrm>
        </p:grpSpPr>
        <p:sp>
          <p:nvSpPr>
            <p:cNvPr id="53" name="TextBox 52"/>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7</a:t>
              </a:r>
            </a:p>
          </p:txBody>
        </p:sp>
        <p:sp>
          <p:nvSpPr>
            <p:cNvPr id="54" name="TextBox 53"/>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55" name="Group 54"/>
          <p:cNvGrpSpPr/>
          <p:nvPr/>
        </p:nvGrpSpPr>
        <p:grpSpPr>
          <a:xfrm>
            <a:off x="4732175" y="2328242"/>
            <a:ext cx="671215" cy="352958"/>
            <a:chOff x="1421429" y="4277899"/>
            <a:chExt cx="650904" cy="352958"/>
          </a:xfrm>
        </p:grpSpPr>
        <p:sp>
          <p:nvSpPr>
            <p:cNvPr id="56" name="TextBox 55"/>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8</a:t>
              </a:r>
            </a:p>
          </p:txBody>
        </p:sp>
        <p:sp>
          <p:nvSpPr>
            <p:cNvPr id="57" name="TextBox 56"/>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58" name="Group 57"/>
          <p:cNvGrpSpPr/>
          <p:nvPr/>
        </p:nvGrpSpPr>
        <p:grpSpPr>
          <a:xfrm>
            <a:off x="5213323" y="2328396"/>
            <a:ext cx="671215" cy="352958"/>
            <a:chOff x="1421429" y="4277899"/>
            <a:chExt cx="650904" cy="352958"/>
          </a:xfrm>
        </p:grpSpPr>
        <p:sp>
          <p:nvSpPr>
            <p:cNvPr id="59" name="TextBox 58"/>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9</a:t>
              </a:r>
            </a:p>
          </p:txBody>
        </p:sp>
        <p:sp>
          <p:nvSpPr>
            <p:cNvPr id="60" name="TextBox 59"/>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61" name="Group 60"/>
          <p:cNvGrpSpPr/>
          <p:nvPr/>
        </p:nvGrpSpPr>
        <p:grpSpPr>
          <a:xfrm>
            <a:off x="5709121" y="2328396"/>
            <a:ext cx="671215" cy="352958"/>
            <a:chOff x="1421429" y="4277899"/>
            <a:chExt cx="650904" cy="352958"/>
          </a:xfrm>
        </p:grpSpPr>
        <p:sp>
          <p:nvSpPr>
            <p:cNvPr id="62" name="TextBox 61"/>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10</a:t>
              </a:r>
            </a:p>
          </p:txBody>
        </p:sp>
        <p:sp>
          <p:nvSpPr>
            <p:cNvPr id="63" name="TextBox 62"/>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64" name="Group 63"/>
          <p:cNvGrpSpPr/>
          <p:nvPr/>
        </p:nvGrpSpPr>
        <p:grpSpPr>
          <a:xfrm>
            <a:off x="6220843" y="2322015"/>
            <a:ext cx="671215" cy="352958"/>
            <a:chOff x="1421429" y="4277899"/>
            <a:chExt cx="650904" cy="352958"/>
          </a:xfrm>
        </p:grpSpPr>
        <p:sp>
          <p:nvSpPr>
            <p:cNvPr id="65" name="TextBox 64"/>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11</a:t>
              </a:r>
            </a:p>
          </p:txBody>
        </p:sp>
        <p:sp>
          <p:nvSpPr>
            <p:cNvPr id="66" name="TextBox 65"/>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67" name="Group 66"/>
          <p:cNvGrpSpPr/>
          <p:nvPr/>
        </p:nvGrpSpPr>
        <p:grpSpPr>
          <a:xfrm>
            <a:off x="6716641" y="2322015"/>
            <a:ext cx="671215" cy="352958"/>
            <a:chOff x="1421429" y="4277899"/>
            <a:chExt cx="650904" cy="352958"/>
          </a:xfrm>
        </p:grpSpPr>
        <p:sp>
          <p:nvSpPr>
            <p:cNvPr id="68" name="TextBox 67"/>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CL12</a:t>
              </a:r>
            </a:p>
          </p:txBody>
        </p:sp>
        <p:sp>
          <p:nvSpPr>
            <p:cNvPr id="69" name="TextBox 68"/>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70" name="Group 69"/>
          <p:cNvGrpSpPr/>
          <p:nvPr/>
        </p:nvGrpSpPr>
        <p:grpSpPr>
          <a:xfrm>
            <a:off x="7228364" y="2320511"/>
            <a:ext cx="671215" cy="352958"/>
            <a:chOff x="1421429" y="4277899"/>
            <a:chExt cx="650904" cy="352958"/>
          </a:xfrm>
        </p:grpSpPr>
        <p:sp>
          <p:nvSpPr>
            <p:cNvPr id="71" name="TextBox 70"/>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13</a:t>
              </a:r>
            </a:p>
          </p:txBody>
        </p:sp>
        <p:sp>
          <p:nvSpPr>
            <p:cNvPr id="72" name="TextBox 71"/>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73" name="Group 72"/>
          <p:cNvGrpSpPr/>
          <p:nvPr/>
        </p:nvGrpSpPr>
        <p:grpSpPr>
          <a:xfrm>
            <a:off x="7724162" y="2320511"/>
            <a:ext cx="671215" cy="352958"/>
            <a:chOff x="1421429" y="4277899"/>
            <a:chExt cx="650904" cy="352958"/>
          </a:xfrm>
        </p:grpSpPr>
        <p:sp>
          <p:nvSpPr>
            <p:cNvPr id="74" name="TextBox 73"/>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14</a:t>
              </a:r>
            </a:p>
          </p:txBody>
        </p:sp>
        <p:sp>
          <p:nvSpPr>
            <p:cNvPr id="75" name="TextBox 74"/>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sp>
        <p:nvSpPr>
          <p:cNvPr id="76" name="Rectangle 75">
            <a:extLst>
              <a:ext uri="{FF2B5EF4-FFF2-40B4-BE49-F238E27FC236}">
                <a16:creationId xmlns:a16="http://schemas.microsoft.com/office/drawing/2014/main" id="{8893F00D-22D1-4DF8-81F5-8F2BCBD78E06}"/>
              </a:ext>
            </a:extLst>
          </p:cNvPr>
          <p:cNvSpPr/>
          <p:nvPr/>
        </p:nvSpPr>
        <p:spPr>
          <a:xfrm>
            <a:off x="2746208" y="2310072"/>
            <a:ext cx="1025811" cy="754844"/>
          </a:xfrm>
          <a:prstGeom prst="rect">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8893F00D-22D1-4DF8-81F5-8F2BCBD78E06}"/>
              </a:ext>
            </a:extLst>
          </p:cNvPr>
          <p:cNvSpPr/>
          <p:nvPr/>
        </p:nvSpPr>
        <p:spPr>
          <a:xfrm>
            <a:off x="4260578" y="2311924"/>
            <a:ext cx="1025811" cy="754844"/>
          </a:xfrm>
          <a:prstGeom prst="rect">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893F00D-22D1-4DF8-81F5-8F2BCBD78E06}"/>
              </a:ext>
            </a:extLst>
          </p:cNvPr>
          <p:cNvSpPr/>
          <p:nvPr/>
        </p:nvSpPr>
        <p:spPr>
          <a:xfrm>
            <a:off x="6270063" y="2329625"/>
            <a:ext cx="538360" cy="735738"/>
          </a:xfrm>
          <a:prstGeom prst="rect">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8893F00D-22D1-4DF8-81F5-8F2BCBD78E06}"/>
              </a:ext>
            </a:extLst>
          </p:cNvPr>
          <p:cNvSpPr/>
          <p:nvPr/>
        </p:nvSpPr>
        <p:spPr>
          <a:xfrm>
            <a:off x="7790837" y="2310072"/>
            <a:ext cx="539220" cy="754844"/>
          </a:xfrm>
          <a:prstGeom prst="rect">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0" name="Picture 79"/>
          <p:cNvPicPr>
            <a:picLocks noChangeAspect="1"/>
          </p:cNvPicPr>
          <p:nvPr/>
        </p:nvPicPr>
        <p:blipFill rotWithShape="1">
          <a:blip r:embed="rId7" cstate="print">
            <a:extLst>
              <a:ext uri="{BEBA8EAE-BF5A-486C-A8C5-ECC9F3942E4B}">
                <a14:imgProps xmlns:a14="http://schemas.microsoft.com/office/drawing/2010/main">
                  <a14:imgLayer r:embed="rId6">
                    <a14:imgEffect>
                      <a14:brightnessContrast bright="20000" contrast="-40000"/>
                    </a14:imgEffect>
                  </a14:imgLayer>
                </a14:imgProps>
              </a:ext>
              <a:ext uri="{28A0092B-C50C-407E-A947-70E740481C1C}">
                <a14:useLocalDpi xmlns:a14="http://schemas.microsoft.com/office/drawing/2010/main" val="0"/>
              </a:ext>
            </a:extLst>
          </a:blip>
          <a:srcRect t="62465" r="82908" b="12477"/>
          <a:stretch/>
        </p:blipFill>
        <p:spPr>
          <a:xfrm>
            <a:off x="9293675" y="1991184"/>
            <a:ext cx="1341400" cy="1232559"/>
          </a:xfrm>
          <a:prstGeom prst="rect">
            <a:avLst/>
          </a:prstGeom>
        </p:spPr>
      </p:pic>
      <p:grpSp>
        <p:nvGrpSpPr>
          <p:cNvPr id="81" name="Group 80"/>
          <p:cNvGrpSpPr/>
          <p:nvPr/>
        </p:nvGrpSpPr>
        <p:grpSpPr>
          <a:xfrm>
            <a:off x="9499528" y="2316482"/>
            <a:ext cx="671215" cy="352958"/>
            <a:chOff x="1421429" y="4277899"/>
            <a:chExt cx="650904" cy="352958"/>
          </a:xfrm>
        </p:grpSpPr>
        <p:sp>
          <p:nvSpPr>
            <p:cNvPr id="82" name="TextBox 81"/>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15</a:t>
              </a:r>
            </a:p>
          </p:txBody>
        </p:sp>
        <p:sp>
          <p:nvSpPr>
            <p:cNvPr id="83" name="TextBox 82"/>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84" name="Group 83"/>
          <p:cNvGrpSpPr/>
          <p:nvPr/>
        </p:nvGrpSpPr>
        <p:grpSpPr>
          <a:xfrm>
            <a:off x="9995326" y="2316482"/>
            <a:ext cx="671215" cy="352958"/>
            <a:chOff x="1421429" y="4277899"/>
            <a:chExt cx="650904" cy="352958"/>
          </a:xfrm>
        </p:grpSpPr>
        <p:sp>
          <p:nvSpPr>
            <p:cNvPr id="85" name="TextBox 84"/>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16</a:t>
              </a:r>
            </a:p>
          </p:txBody>
        </p:sp>
        <p:sp>
          <p:nvSpPr>
            <p:cNvPr id="86" name="TextBox 85"/>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sp>
        <p:nvSpPr>
          <p:cNvPr id="87" name="Rectangle 86">
            <a:extLst>
              <a:ext uri="{FF2B5EF4-FFF2-40B4-BE49-F238E27FC236}">
                <a16:creationId xmlns:a16="http://schemas.microsoft.com/office/drawing/2014/main" id="{8893F00D-22D1-4DF8-81F5-8F2BCBD78E06}"/>
              </a:ext>
            </a:extLst>
          </p:cNvPr>
          <p:cNvSpPr/>
          <p:nvPr/>
        </p:nvSpPr>
        <p:spPr>
          <a:xfrm>
            <a:off x="9539201" y="2316482"/>
            <a:ext cx="507434" cy="754844"/>
          </a:xfrm>
          <a:prstGeom prst="rect">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8893F00D-22D1-4DF8-81F5-8F2BCBD78E06}"/>
              </a:ext>
            </a:extLst>
          </p:cNvPr>
          <p:cNvSpPr/>
          <p:nvPr/>
        </p:nvSpPr>
        <p:spPr>
          <a:xfrm>
            <a:off x="3034068" y="3460725"/>
            <a:ext cx="2835200" cy="344206"/>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TextBox 88"/>
          <p:cNvSpPr txBox="1"/>
          <p:nvPr/>
        </p:nvSpPr>
        <p:spPr>
          <a:xfrm>
            <a:off x="3019916" y="3492760"/>
            <a:ext cx="3685535" cy="276999"/>
          </a:xfrm>
          <a:prstGeom prst="rect">
            <a:avLst/>
          </a:prstGeom>
          <a:noFill/>
        </p:spPr>
        <p:txBody>
          <a:bodyPr wrap="none" rtlCol="0">
            <a:spAutoFit/>
          </a:bodyPr>
          <a:lstStyle/>
          <a:p>
            <a:r>
              <a:rPr lang="en-SG" sz="1200" dirty="0"/>
              <a:t>Potential Heterozygous Knockout – 7 clones</a:t>
            </a:r>
          </a:p>
        </p:txBody>
      </p:sp>
      <p:sp>
        <p:nvSpPr>
          <p:cNvPr id="90" name="Rectangle 89"/>
          <p:cNvSpPr/>
          <p:nvPr/>
        </p:nvSpPr>
        <p:spPr>
          <a:xfrm>
            <a:off x="528140" y="1555377"/>
            <a:ext cx="1512145" cy="276999"/>
          </a:xfrm>
          <a:prstGeom prst="rect">
            <a:avLst/>
          </a:prstGeom>
        </p:spPr>
        <p:txBody>
          <a:bodyPr wrap="none">
            <a:spAutoFit/>
          </a:bodyPr>
          <a:lstStyle/>
          <a:p>
            <a:r>
              <a:rPr lang="en-SG" sz="1200" dirty="0"/>
              <a:t>Original Cell lysis PCR</a:t>
            </a:r>
          </a:p>
        </p:txBody>
      </p:sp>
      <p:cxnSp>
        <p:nvCxnSpPr>
          <p:cNvPr id="91" name="Straight Arrow Connector 90"/>
          <p:cNvCxnSpPr/>
          <p:nvPr/>
        </p:nvCxnSpPr>
        <p:spPr>
          <a:xfrm>
            <a:off x="660346" y="2643784"/>
            <a:ext cx="35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TextBox 91"/>
          <p:cNvSpPr txBox="1"/>
          <p:nvPr/>
        </p:nvSpPr>
        <p:spPr>
          <a:xfrm>
            <a:off x="244680" y="2535955"/>
            <a:ext cx="635000" cy="215657"/>
          </a:xfrm>
          <a:prstGeom prst="rect">
            <a:avLst/>
          </a:prstGeom>
          <a:noFill/>
        </p:spPr>
        <p:txBody>
          <a:bodyPr wrap="square" rtlCol="0">
            <a:spAutoFit/>
          </a:bodyPr>
          <a:lstStyle/>
          <a:p>
            <a:r>
              <a:rPr lang="en-SG" sz="800" dirty="0"/>
              <a:t>  500bp</a:t>
            </a:r>
          </a:p>
        </p:txBody>
      </p:sp>
      <p:cxnSp>
        <p:nvCxnSpPr>
          <p:cNvPr id="93" name="Straight Arrow Connector 92"/>
          <p:cNvCxnSpPr/>
          <p:nvPr/>
        </p:nvCxnSpPr>
        <p:spPr>
          <a:xfrm>
            <a:off x="664050" y="2857991"/>
            <a:ext cx="35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4" name="TextBox 93"/>
          <p:cNvSpPr txBox="1"/>
          <p:nvPr/>
        </p:nvSpPr>
        <p:spPr>
          <a:xfrm>
            <a:off x="248383" y="2750888"/>
            <a:ext cx="635000" cy="215444"/>
          </a:xfrm>
          <a:prstGeom prst="rect">
            <a:avLst/>
          </a:prstGeom>
          <a:noFill/>
        </p:spPr>
        <p:txBody>
          <a:bodyPr wrap="square" rtlCol="0">
            <a:spAutoFit/>
          </a:bodyPr>
          <a:lstStyle/>
          <a:p>
            <a:r>
              <a:rPr lang="en-SG" sz="800" dirty="0"/>
              <a:t>  200bp</a:t>
            </a:r>
          </a:p>
        </p:txBody>
      </p:sp>
      <p:cxnSp>
        <p:nvCxnSpPr>
          <p:cNvPr id="95" name="Straight Arrow Connector 94"/>
          <p:cNvCxnSpPr/>
          <p:nvPr/>
        </p:nvCxnSpPr>
        <p:spPr>
          <a:xfrm>
            <a:off x="657427" y="2974126"/>
            <a:ext cx="35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TextBox 95"/>
          <p:cNvSpPr txBox="1"/>
          <p:nvPr/>
        </p:nvSpPr>
        <p:spPr>
          <a:xfrm>
            <a:off x="241760" y="2867023"/>
            <a:ext cx="635000" cy="215444"/>
          </a:xfrm>
          <a:prstGeom prst="rect">
            <a:avLst/>
          </a:prstGeom>
          <a:noFill/>
        </p:spPr>
        <p:txBody>
          <a:bodyPr wrap="square" rtlCol="0">
            <a:spAutoFit/>
          </a:bodyPr>
          <a:lstStyle/>
          <a:p>
            <a:r>
              <a:rPr lang="en-SG" sz="800" dirty="0"/>
              <a:t>  100bp</a:t>
            </a:r>
          </a:p>
        </p:txBody>
      </p:sp>
      <p:cxnSp>
        <p:nvCxnSpPr>
          <p:cNvPr id="97" name="Straight Arrow Connector 96"/>
          <p:cNvCxnSpPr/>
          <p:nvPr/>
        </p:nvCxnSpPr>
        <p:spPr>
          <a:xfrm>
            <a:off x="8963564" y="2669443"/>
            <a:ext cx="35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8" name="TextBox 97"/>
          <p:cNvSpPr txBox="1"/>
          <p:nvPr/>
        </p:nvSpPr>
        <p:spPr>
          <a:xfrm>
            <a:off x="8547897" y="2561718"/>
            <a:ext cx="635000" cy="215657"/>
          </a:xfrm>
          <a:prstGeom prst="rect">
            <a:avLst/>
          </a:prstGeom>
          <a:noFill/>
        </p:spPr>
        <p:txBody>
          <a:bodyPr wrap="square" rtlCol="0">
            <a:spAutoFit/>
          </a:bodyPr>
          <a:lstStyle/>
          <a:p>
            <a:r>
              <a:rPr lang="en-SG" sz="800" dirty="0"/>
              <a:t>  500bp</a:t>
            </a:r>
          </a:p>
        </p:txBody>
      </p:sp>
      <p:cxnSp>
        <p:nvCxnSpPr>
          <p:cNvPr id="99" name="Straight Arrow Connector 98"/>
          <p:cNvCxnSpPr/>
          <p:nvPr/>
        </p:nvCxnSpPr>
        <p:spPr>
          <a:xfrm>
            <a:off x="8963564" y="3031677"/>
            <a:ext cx="35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0" name="TextBox 99"/>
          <p:cNvSpPr txBox="1"/>
          <p:nvPr/>
        </p:nvSpPr>
        <p:spPr>
          <a:xfrm>
            <a:off x="8547897" y="2924574"/>
            <a:ext cx="635000" cy="215444"/>
          </a:xfrm>
          <a:prstGeom prst="rect">
            <a:avLst/>
          </a:prstGeom>
          <a:noFill/>
        </p:spPr>
        <p:txBody>
          <a:bodyPr wrap="square" rtlCol="0">
            <a:spAutoFit/>
          </a:bodyPr>
          <a:lstStyle/>
          <a:p>
            <a:r>
              <a:rPr lang="en-SG" sz="800" dirty="0"/>
              <a:t>  100bp</a:t>
            </a:r>
          </a:p>
        </p:txBody>
      </p:sp>
      <p:cxnSp>
        <p:nvCxnSpPr>
          <p:cNvPr id="101" name="Straight Arrow Connector 100"/>
          <p:cNvCxnSpPr/>
          <p:nvPr/>
        </p:nvCxnSpPr>
        <p:spPr>
          <a:xfrm>
            <a:off x="8934412" y="2903907"/>
            <a:ext cx="35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2" name="TextBox 101"/>
          <p:cNvSpPr txBox="1"/>
          <p:nvPr/>
        </p:nvSpPr>
        <p:spPr>
          <a:xfrm>
            <a:off x="8518745" y="2796804"/>
            <a:ext cx="635000" cy="215444"/>
          </a:xfrm>
          <a:prstGeom prst="rect">
            <a:avLst/>
          </a:prstGeom>
          <a:noFill/>
        </p:spPr>
        <p:txBody>
          <a:bodyPr wrap="square" rtlCol="0">
            <a:spAutoFit/>
          </a:bodyPr>
          <a:lstStyle/>
          <a:p>
            <a:r>
              <a:rPr lang="en-SG" sz="800" dirty="0"/>
              <a:t>   200bp</a:t>
            </a:r>
          </a:p>
        </p:txBody>
      </p:sp>
    </p:spTree>
    <p:extLst>
      <p:ext uri="{BB962C8B-B14F-4D97-AF65-F5344CB8AC3E}">
        <p14:creationId xmlns:p14="http://schemas.microsoft.com/office/powerpoint/2010/main" val="28172375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712254" y="99179"/>
            <a:ext cx="10515600" cy="1325563"/>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SG" dirty="0"/>
              <a:t>Hek293T RNASEH2B</a:t>
            </a:r>
          </a:p>
        </p:txBody>
      </p:sp>
      <p:sp>
        <p:nvSpPr>
          <p:cNvPr id="3" name="TextBox 2">
            <a:extLst>
              <a:ext uri="{FF2B5EF4-FFF2-40B4-BE49-F238E27FC236}">
                <a16:creationId xmlns:a16="http://schemas.microsoft.com/office/drawing/2014/main" id="{D42BC04F-2A79-4702-BCB3-2E0605E18472}"/>
              </a:ext>
            </a:extLst>
          </p:cNvPr>
          <p:cNvSpPr txBox="1"/>
          <p:nvPr/>
        </p:nvSpPr>
        <p:spPr>
          <a:xfrm>
            <a:off x="7463484" y="3001691"/>
            <a:ext cx="3278763" cy="276999"/>
          </a:xfrm>
          <a:prstGeom prst="rect">
            <a:avLst/>
          </a:prstGeom>
          <a:noFill/>
          <a:ln w="12700">
            <a:solidFill>
              <a:srgbClr val="FF0000"/>
            </a:solidFill>
          </a:ln>
        </p:spPr>
        <p:txBody>
          <a:bodyPr wrap="square" rtlCol="0">
            <a:spAutoFit/>
          </a:bodyPr>
          <a:lstStyle/>
          <a:p>
            <a:r>
              <a:rPr lang="en-US" sz="1200" dirty="0"/>
              <a:t>Potential homozygous </a:t>
            </a:r>
            <a:r>
              <a:rPr lang="en-SG" sz="1200" dirty="0"/>
              <a:t>Knockout- 1 clone </a:t>
            </a:r>
            <a:endParaRPr lang="en-US" sz="1200" dirty="0"/>
          </a:p>
        </p:txBody>
      </p:sp>
      <p:grpSp>
        <p:nvGrpSpPr>
          <p:cNvPr id="4" name="Group 3"/>
          <p:cNvGrpSpPr/>
          <p:nvPr/>
        </p:nvGrpSpPr>
        <p:grpSpPr>
          <a:xfrm>
            <a:off x="2086654" y="3037290"/>
            <a:ext cx="2988832" cy="344206"/>
            <a:chOff x="2112831" y="4037901"/>
            <a:chExt cx="2988832" cy="344206"/>
          </a:xfrm>
        </p:grpSpPr>
        <p:sp>
          <p:nvSpPr>
            <p:cNvPr id="5" name="Rectangle 4">
              <a:extLst>
                <a:ext uri="{FF2B5EF4-FFF2-40B4-BE49-F238E27FC236}">
                  <a16:creationId xmlns:a16="http://schemas.microsoft.com/office/drawing/2014/main" id="{8893F00D-22D1-4DF8-81F5-8F2BCBD78E06}"/>
                </a:ext>
              </a:extLst>
            </p:cNvPr>
            <p:cNvSpPr/>
            <p:nvPr/>
          </p:nvSpPr>
          <p:spPr>
            <a:xfrm>
              <a:off x="2120531" y="4037901"/>
              <a:ext cx="2835200" cy="344206"/>
            </a:xfrm>
            <a:prstGeom prst="rect">
              <a:avLst/>
            </a:prstGeom>
            <a:noFill/>
            <a:ln w="127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p:cNvSpPr txBox="1"/>
            <p:nvPr/>
          </p:nvSpPr>
          <p:spPr>
            <a:xfrm>
              <a:off x="2112831" y="4085416"/>
              <a:ext cx="2988832" cy="276999"/>
            </a:xfrm>
            <a:prstGeom prst="rect">
              <a:avLst/>
            </a:prstGeom>
            <a:noFill/>
          </p:spPr>
          <p:txBody>
            <a:bodyPr wrap="none" rtlCol="0">
              <a:spAutoFit/>
            </a:bodyPr>
            <a:lstStyle/>
            <a:p>
              <a:r>
                <a:rPr lang="en-SG" sz="1200" dirty="0"/>
                <a:t>Potential Heterozygous Knockout – 3 clones</a:t>
              </a:r>
            </a:p>
          </p:txBody>
        </p:sp>
      </p:grpSp>
      <p:grpSp>
        <p:nvGrpSpPr>
          <p:cNvPr id="7" name="Group 6"/>
          <p:cNvGrpSpPr/>
          <p:nvPr/>
        </p:nvGrpSpPr>
        <p:grpSpPr>
          <a:xfrm>
            <a:off x="1952991" y="3756874"/>
            <a:ext cx="4079328" cy="1815743"/>
            <a:chOff x="1867778" y="4669991"/>
            <a:chExt cx="4079328" cy="1815743"/>
          </a:xfrm>
        </p:grpSpPr>
        <p:grpSp>
          <p:nvGrpSpPr>
            <p:cNvPr id="8" name="Group 7">
              <a:extLst>
                <a:ext uri="{FF2B5EF4-FFF2-40B4-BE49-F238E27FC236}">
                  <a16:creationId xmlns:a16="http://schemas.microsoft.com/office/drawing/2014/main" id="{097DF205-06D9-4D85-A32A-1D2151F88B79}"/>
                </a:ext>
              </a:extLst>
            </p:cNvPr>
            <p:cNvGrpSpPr/>
            <p:nvPr/>
          </p:nvGrpSpPr>
          <p:grpSpPr>
            <a:xfrm>
              <a:off x="1867778" y="5055854"/>
              <a:ext cx="3539249" cy="297091"/>
              <a:chOff x="2697480" y="3901582"/>
              <a:chExt cx="5116597" cy="429497"/>
            </a:xfrm>
          </p:grpSpPr>
          <p:cxnSp>
            <p:nvCxnSpPr>
              <p:cNvPr id="24" name="Straight Connector 23">
                <a:extLst>
                  <a:ext uri="{FF2B5EF4-FFF2-40B4-BE49-F238E27FC236}">
                    <a16:creationId xmlns:a16="http://schemas.microsoft.com/office/drawing/2014/main" id="{7DE8BAA2-1DC9-4ACA-8783-539B0ADFB38F}"/>
                  </a:ext>
                </a:extLst>
              </p:cNvPr>
              <p:cNvCxnSpPr/>
              <p:nvPr/>
            </p:nvCxnSpPr>
            <p:spPr>
              <a:xfrm flipV="1">
                <a:off x="2912165" y="4041865"/>
                <a:ext cx="4306328" cy="336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86DFF0-E335-4CF5-B5BF-2DA5BA5C590D}"/>
                  </a:ext>
                </a:extLst>
              </p:cNvPr>
              <p:cNvSpPr txBox="1"/>
              <p:nvPr/>
            </p:nvSpPr>
            <p:spPr>
              <a:xfrm>
                <a:off x="2697480" y="3936975"/>
                <a:ext cx="636103" cy="289214"/>
              </a:xfrm>
              <a:prstGeom prst="rect">
                <a:avLst/>
              </a:prstGeom>
              <a:noFill/>
            </p:spPr>
            <p:txBody>
              <a:bodyPr wrap="square" rtlCol="0">
                <a:spAutoFit/>
              </a:bodyPr>
              <a:lstStyle/>
              <a:p>
                <a:r>
                  <a:rPr lang="en-SG" sz="700" dirty="0"/>
                  <a:t>5’</a:t>
                </a:r>
              </a:p>
            </p:txBody>
          </p:sp>
          <p:sp>
            <p:nvSpPr>
              <p:cNvPr id="26" name="TextBox 25">
                <a:extLst>
                  <a:ext uri="{FF2B5EF4-FFF2-40B4-BE49-F238E27FC236}">
                    <a16:creationId xmlns:a16="http://schemas.microsoft.com/office/drawing/2014/main" id="{97714F59-9AF8-4CF2-B807-1134CE51D289}"/>
                  </a:ext>
                </a:extLst>
              </p:cNvPr>
              <p:cNvSpPr txBox="1"/>
              <p:nvPr/>
            </p:nvSpPr>
            <p:spPr>
              <a:xfrm>
                <a:off x="2697480" y="4041865"/>
                <a:ext cx="532736" cy="289214"/>
              </a:xfrm>
              <a:prstGeom prst="rect">
                <a:avLst/>
              </a:prstGeom>
              <a:noFill/>
            </p:spPr>
            <p:txBody>
              <a:bodyPr wrap="square" rtlCol="0">
                <a:spAutoFit/>
              </a:bodyPr>
              <a:lstStyle/>
              <a:p>
                <a:r>
                  <a:rPr lang="en-SG" sz="700" dirty="0"/>
                  <a:t>3’</a:t>
                </a:r>
              </a:p>
            </p:txBody>
          </p:sp>
          <p:sp>
            <p:nvSpPr>
              <p:cNvPr id="27" name="TextBox 26">
                <a:extLst>
                  <a:ext uri="{FF2B5EF4-FFF2-40B4-BE49-F238E27FC236}">
                    <a16:creationId xmlns:a16="http://schemas.microsoft.com/office/drawing/2014/main" id="{368B7AB2-FDF6-41A1-85E9-ED942DED7727}"/>
                  </a:ext>
                </a:extLst>
              </p:cNvPr>
              <p:cNvSpPr txBox="1"/>
              <p:nvPr/>
            </p:nvSpPr>
            <p:spPr>
              <a:xfrm>
                <a:off x="7177974" y="3901582"/>
                <a:ext cx="532736" cy="289214"/>
              </a:xfrm>
              <a:prstGeom prst="rect">
                <a:avLst/>
              </a:prstGeom>
              <a:noFill/>
            </p:spPr>
            <p:txBody>
              <a:bodyPr wrap="square" rtlCol="0">
                <a:spAutoFit/>
              </a:bodyPr>
              <a:lstStyle/>
              <a:p>
                <a:r>
                  <a:rPr lang="en-SG" sz="700" dirty="0"/>
                  <a:t>3’</a:t>
                </a:r>
              </a:p>
            </p:txBody>
          </p:sp>
          <p:sp>
            <p:nvSpPr>
              <p:cNvPr id="28" name="TextBox 27">
                <a:extLst>
                  <a:ext uri="{FF2B5EF4-FFF2-40B4-BE49-F238E27FC236}">
                    <a16:creationId xmlns:a16="http://schemas.microsoft.com/office/drawing/2014/main" id="{CDF4CCEF-64CC-4A37-B5C4-475D316CD776}"/>
                  </a:ext>
                </a:extLst>
              </p:cNvPr>
              <p:cNvSpPr txBox="1"/>
              <p:nvPr/>
            </p:nvSpPr>
            <p:spPr>
              <a:xfrm>
                <a:off x="7177974" y="4020954"/>
                <a:ext cx="636103" cy="289214"/>
              </a:xfrm>
              <a:prstGeom prst="rect">
                <a:avLst/>
              </a:prstGeom>
              <a:noFill/>
            </p:spPr>
            <p:txBody>
              <a:bodyPr wrap="square" rtlCol="0">
                <a:spAutoFit/>
              </a:bodyPr>
              <a:lstStyle/>
              <a:p>
                <a:r>
                  <a:rPr lang="en-SG" sz="700" dirty="0"/>
                  <a:t>5’</a:t>
                </a:r>
              </a:p>
            </p:txBody>
          </p:sp>
        </p:grpSp>
        <p:cxnSp>
          <p:nvCxnSpPr>
            <p:cNvPr id="9" name="Straight Connector 8">
              <a:extLst>
                <a:ext uri="{FF2B5EF4-FFF2-40B4-BE49-F238E27FC236}">
                  <a16:creationId xmlns:a16="http://schemas.microsoft.com/office/drawing/2014/main" id="{7DE8BAA2-1DC9-4ACA-8783-539B0ADFB38F}"/>
                </a:ext>
              </a:extLst>
            </p:cNvPr>
            <p:cNvCxnSpPr/>
            <p:nvPr/>
          </p:nvCxnSpPr>
          <p:spPr>
            <a:xfrm flipV="1">
              <a:off x="2022764" y="5247631"/>
              <a:ext cx="2978770" cy="23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134FABC0-9D0B-4F4B-8312-E89CD16B07BD}"/>
                </a:ext>
              </a:extLst>
            </p:cNvPr>
            <p:cNvSpPr txBox="1"/>
            <p:nvPr/>
          </p:nvSpPr>
          <p:spPr>
            <a:xfrm>
              <a:off x="3428137" y="4669991"/>
              <a:ext cx="401072" cy="261610"/>
            </a:xfrm>
            <a:prstGeom prst="rect">
              <a:avLst/>
            </a:prstGeom>
            <a:noFill/>
          </p:spPr>
          <p:txBody>
            <a:bodyPr wrap="none" rtlCol="0">
              <a:spAutoFit/>
            </a:bodyPr>
            <a:lstStyle/>
            <a:p>
              <a:r>
                <a:rPr lang="en-SG" sz="1100" dirty="0"/>
                <a:t>906</a:t>
              </a:r>
            </a:p>
          </p:txBody>
        </p:sp>
        <p:sp>
          <p:nvSpPr>
            <p:cNvPr id="11" name="TextBox 10">
              <a:extLst>
                <a:ext uri="{FF2B5EF4-FFF2-40B4-BE49-F238E27FC236}">
                  <a16:creationId xmlns:a16="http://schemas.microsoft.com/office/drawing/2014/main" id="{4EF0C226-ED3E-455A-A61A-CAF8E28B8474}"/>
                </a:ext>
              </a:extLst>
            </p:cNvPr>
            <p:cNvSpPr txBox="1"/>
            <p:nvPr/>
          </p:nvSpPr>
          <p:spPr>
            <a:xfrm>
              <a:off x="2766503" y="4968273"/>
              <a:ext cx="491138" cy="215444"/>
            </a:xfrm>
            <a:prstGeom prst="rect">
              <a:avLst/>
            </a:prstGeom>
            <a:noFill/>
          </p:spPr>
          <p:txBody>
            <a:bodyPr wrap="square" rtlCol="0">
              <a:spAutoFit/>
            </a:bodyPr>
            <a:lstStyle/>
            <a:p>
              <a:r>
                <a:rPr lang="en-SG" sz="800" dirty="0"/>
                <a:t>KO p1</a:t>
              </a:r>
            </a:p>
          </p:txBody>
        </p:sp>
        <p:sp>
          <p:nvSpPr>
            <p:cNvPr id="12" name="TextBox 11">
              <a:extLst>
                <a:ext uri="{FF2B5EF4-FFF2-40B4-BE49-F238E27FC236}">
                  <a16:creationId xmlns:a16="http://schemas.microsoft.com/office/drawing/2014/main" id="{C1F84F11-A990-478A-A483-8E9C95AA05B7}"/>
                </a:ext>
              </a:extLst>
            </p:cNvPr>
            <p:cNvSpPr txBox="1"/>
            <p:nvPr/>
          </p:nvSpPr>
          <p:spPr>
            <a:xfrm>
              <a:off x="4101691" y="4956724"/>
              <a:ext cx="491138" cy="215444"/>
            </a:xfrm>
            <a:prstGeom prst="rect">
              <a:avLst/>
            </a:prstGeom>
            <a:noFill/>
          </p:spPr>
          <p:txBody>
            <a:bodyPr wrap="square" rtlCol="0">
              <a:spAutoFit/>
            </a:bodyPr>
            <a:lstStyle/>
            <a:p>
              <a:r>
                <a:rPr lang="en-SG" sz="800" dirty="0"/>
                <a:t>KO p2 </a:t>
              </a:r>
            </a:p>
          </p:txBody>
        </p:sp>
        <p:sp>
          <p:nvSpPr>
            <p:cNvPr id="13" name="Rectangle 12">
              <a:extLst>
                <a:ext uri="{FF2B5EF4-FFF2-40B4-BE49-F238E27FC236}">
                  <a16:creationId xmlns:a16="http://schemas.microsoft.com/office/drawing/2014/main" id="{2F181EBB-AC03-4DCC-ACB6-87EBFFD8B10C}"/>
                </a:ext>
              </a:extLst>
            </p:cNvPr>
            <p:cNvSpPr/>
            <p:nvPr/>
          </p:nvSpPr>
          <p:spPr>
            <a:xfrm>
              <a:off x="2904889" y="5138431"/>
              <a:ext cx="112400" cy="31625"/>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dirty="0"/>
            </a:p>
          </p:txBody>
        </p:sp>
        <p:sp>
          <p:nvSpPr>
            <p:cNvPr id="14" name="Rectangle 13">
              <a:extLst>
                <a:ext uri="{FF2B5EF4-FFF2-40B4-BE49-F238E27FC236}">
                  <a16:creationId xmlns:a16="http://schemas.microsoft.com/office/drawing/2014/main" id="{661F34E7-1630-40AE-9CAF-858C85BF1381}"/>
                </a:ext>
              </a:extLst>
            </p:cNvPr>
            <p:cNvSpPr/>
            <p:nvPr/>
          </p:nvSpPr>
          <p:spPr>
            <a:xfrm>
              <a:off x="4227116" y="5138431"/>
              <a:ext cx="112400" cy="31625"/>
            </a:xfrm>
            <a:prstGeom prst="rect">
              <a:avLst/>
            </a:prstGeom>
            <a:solidFill>
              <a:schemeClr val="accent2"/>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sz="1400" dirty="0"/>
            </a:p>
          </p:txBody>
        </p:sp>
        <p:sp>
          <p:nvSpPr>
            <p:cNvPr id="15" name="TextBox 14">
              <a:extLst>
                <a:ext uri="{FF2B5EF4-FFF2-40B4-BE49-F238E27FC236}">
                  <a16:creationId xmlns:a16="http://schemas.microsoft.com/office/drawing/2014/main" id="{105B54B2-98F8-4E95-B7A2-8BEE40A091B4}"/>
                </a:ext>
              </a:extLst>
            </p:cNvPr>
            <p:cNvSpPr txBox="1"/>
            <p:nvPr/>
          </p:nvSpPr>
          <p:spPr>
            <a:xfrm>
              <a:off x="3370196" y="4934862"/>
              <a:ext cx="491138" cy="215444"/>
            </a:xfrm>
            <a:prstGeom prst="rect">
              <a:avLst/>
            </a:prstGeom>
            <a:noFill/>
          </p:spPr>
          <p:txBody>
            <a:bodyPr wrap="square" rtlCol="0">
              <a:spAutoFit/>
            </a:bodyPr>
            <a:lstStyle/>
            <a:p>
              <a:r>
                <a:rPr lang="en-SG" sz="800" dirty="0" err="1"/>
                <a:t>wt</a:t>
              </a:r>
              <a:r>
                <a:rPr lang="en-SG" sz="800" dirty="0"/>
                <a:t> p2</a:t>
              </a:r>
            </a:p>
          </p:txBody>
        </p:sp>
        <p:sp>
          <p:nvSpPr>
            <p:cNvPr id="16" name="Left Brace 15">
              <a:extLst>
                <a:ext uri="{FF2B5EF4-FFF2-40B4-BE49-F238E27FC236}">
                  <a16:creationId xmlns:a16="http://schemas.microsoft.com/office/drawing/2014/main" id="{53B60AF5-8545-4C66-B415-D2D629A3E4BF}"/>
                </a:ext>
              </a:extLst>
            </p:cNvPr>
            <p:cNvSpPr/>
            <p:nvPr/>
          </p:nvSpPr>
          <p:spPr>
            <a:xfrm rot="5400000">
              <a:off x="3560828" y="4501795"/>
              <a:ext cx="99443" cy="982281"/>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SG"/>
            </a:p>
          </p:txBody>
        </p:sp>
        <p:sp>
          <p:nvSpPr>
            <p:cNvPr id="17" name="TextBox 16">
              <a:extLst>
                <a:ext uri="{FF2B5EF4-FFF2-40B4-BE49-F238E27FC236}">
                  <a16:creationId xmlns:a16="http://schemas.microsoft.com/office/drawing/2014/main" id="{07707781-66AF-4397-98FD-2B9B752D3FF8}"/>
                </a:ext>
              </a:extLst>
            </p:cNvPr>
            <p:cNvSpPr txBox="1"/>
            <p:nvPr/>
          </p:nvSpPr>
          <p:spPr>
            <a:xfrm>
              <a:off x="3081937" y="4936227"/>
              <a:ext cx="548052" cy="215444"/>
            </a:xfrm>
            <a:prstGeom prst="rect">
              <a:avLst/>
            </a:prstGeom>
            <a:noFill/>
          </p:spPr>
          <p:txBody>
            <a:bodyPr wrap="square" rtlCol="0">
              <a:spAutoFit/>
            </a:bodyPr>
            <a:lstStyle/>
            <a:p>
              <a:r>
                <a:rPr lang="en-SG" sz="800" dirty="0" err="1"/>
                <a:t>wt</a:t>
              </a:r>
              <a:r>
                <a:rPr lang="en-SG" sz="800" dirty="0"/>
                <a:t> p1</a:t>
              </a:r>
            </a:p>
          </p:txBody>
        </p:sp>
        <p:sp>
          <p:nvSpPr>
            <p:cNvPr id="18" name="TextBox 17">
              <a:extLst>
                <a:ext uri="{FF2B5EF4-FFF2-40B4-BE49-F238E27FC236}">
                  <a16:creationId xmlns:a16="http://schemas.microsoft.com/office/drawing/2014/main" id="{6839F03D-6509-4413-8398-DA3B0D59F0A8}"/>
                </a:ext>
              </a:extLst>
            </p:cNvPr>
            <p:cNvSpPr txBox="1"/>
            <p:nvPr/>
          </p:nvSpPr>
          <p:spPr>
            <a:xfrm>
              <a:off x="3638186" y="5771454"/>
              <a:ext cx="1779390" cy="253916"/>
            </a:xfrm>
            <a:prstGeom prst="rect">
              <a:avLst/>
            </a:prstGeom>
            <a:noFill/>
          </p:spPr>
          <p:txBody>
            <a:bodyPr wrap="square" rtlCol="0">
              <a:spAutoFit/>
            </a:bodyPr>
            <a:lstStyle/>
            <a:p>
              <a:r>
                <a:rPr lang="en-SG" sz="1050" dirty="0"/>
                <a:t>KO product 223</a:t>
              </a:r>
            </a:p>
          </p:txBody>
        </p:sp>
        <p:sp>
          <p:nvSpPr>
            <p:cNvPr id="19" name="TextBox 18">
              <a:extLst>
                <a:ext uri="{FF2B5EF4-FFF2-40B4-BE49-F238E27FC236}">
                  <a16:creationId xmlns:a16="http://schemas.microsoft.com/office/drawing/2014/main" id="{6D37EADA-519B-489B-9BE9-9011E493F9F8}"/>
                </a:ext>
              </a:extLst>
            </p:cNvPr>
            <p:cNvSpPr txBox="1"/>
            <p:nvPr/>
          </p:nvSpPr>
          <p:spPr>
            <a:xfrm>
              <a:off x="3636566" y="6231818"/>
              <a:ext cx="2310540" cy="253916"/>
            </a:xfrm>
            <a:prstGeom prst="rect">
              <a:avLst/>
            </a:prstGeom>
            <a:noFill/>
          </p:spPr>
          <p:txBody>
            <a:bodyPr wrap="square" rtlCol="0">
              <a:spAutoFit/>
            </a:bodyPr>
            <a:lstStyle/>
            <a:p>
              <a:r>
                <a:rPr lang="en-SG" sz="1050" dirty="0"/>
                <a:t>WT product 165</a:t>
              </a:r>
            </a:p>
          </p:txBody>
        </p:sp>
        <p:pic>
          <p:nvPicPr>
            <p:cNvPr id="20" name="Picture 19"/>
            <p:cNvPicPr>
              <a:picLocks noChangeAspect="1"/>
            </p:cNvPicPr>
            <p:nvPr/>
          </p:nvPicPr>
          <p:blipFill rotWithShape="1">
            <a:blip r:embed="rId2"/>
            <a:srcRect b="49465"/>
            <a:stretch/>
          </p:blipFill>
          <p:spPr>
            <a:xfrm>
              <a:off x="2828384" y="5648048"/>
              <a:ext cx="1207113" cy="377322"/>
            </a:xfrm>
            <a:prstGeom prst="rect">
              <a:avLst/>
            </a:prstGeom>
          </p:spPr>
        </p:pic>
        <p:pic>
          <p:nvPicPr>
            <p:cNvPr id="21" name="Picture 20"/>
            <p:cNvPicPr>
              <a:picLocks noChangeAspect="1"/>
            </p:cNvPicPr>
            <p:nvPr/>
          </p:nvPicPr>
          <p:blipFill rotWithShape="1">
            <a:blip r:embed="rId3"/>
            <a:srcRect l="6689" t="19264" r="22207"/>
            <a:stretch/>
          </p:blipFill>
          <p:spPr>
            <a:xfrm>
              <a:off x="2942376" y="6122904"/>
              <a:ext cx="825500" cy="306363"/>
            </a:xfrm>
            <a:prstGeom prst="rect">
              <a:avLst/>
            </a:prstGeom>
          </p:spPr>
        </p:pic>
        <p:sp>
          <p:nvSpPr>
            <p:cNvPr id="22" name="Rectangle 21"/>
            <p:cNvSpPr/>
            <p:nvPr/>
          </p:nvSpPr>
          <p:spPr>
            <a:xfrm>
              <a:off x="3128099" y="5099346"/>
              <a:ext cx="973592" cy="18720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pic>
          <p:nvPicPr>
            <p:cNvPr id="23" name="Picture 22"/>
            <p:cNvPicPr>
              <a:picLocks noChangeAspect="1"/>
            </p:cNvPicPr>
            <p:nvPr/>
          </p:nvPicPr>
          <p:blipFill>
            <a:blip r:embed="rId4"/>
            <a:stretch>
              <a:fillRect/>
            </a:stretch>
          </p:blipFill>
          <p:spPr>
            <a:xfrm>
              <a:off x="3261296" y="5144093"/>
              <a:ext cx="353599" cy="36579"/>
            </a:xfrm>
            <a:prstGeom prst="rect">
              <a:avLst/>
            </a:prstGeom>
          </p:spPr>
        </p:pic>
      </p:grpSp>
      <p:grpSp>
        <p:nvGrpSpPr>
          <p:cNvPr id="29" name="Group 28"/>
          <p:cNvGrpSpPr/>
          <p:nvPr/>
        </p:nvGrpSpPr>
        <p:grpSpPr>
          <a:xfrm>
            <a:off x="330039" y="922952"/>
            <a:ext cx="10941034" cy="1675354"/>
            <a:chOff x="252627" y="1909126"/>
            <a:chExt cx="10941034" cy="1675354"/>
          </a:xfrm>
        </p:grpSpPr>
        <p:sp>
          <p:nvSpPr>
            <p:cNvPr id="30" name="Rectangle 29"/>
            <p:cNvSpPr/>
            <p:nvPr/>
          </p:nvSpPr>
          <p:spPr>
            <a:xfrm>
              <a:off x="264478" y="1909126"/>
              <a:ext cx="1512145" cy="276999"/>
            </a:xfrm>
            <a:prstGeom prst="rect">
              <a:avLst/>
            </a:prstGeom>
          </p:spPr>
          <p:txBody>
            <a:bodyPr wrap="none">
              <a:spAutoFit/>
            </a:bodyPr>
            <a:lstStyle/>
            <a:p>
              <a:r>
                <a:rPr lang="en-SG" sz="1200" dirty="0"/>
                <a:t>Original Cell lysis PCR</a:t>
              </a:r>
            </a:p>
          </p:txBody>
        </p:sp>
        <p:pic>
          <p:nvPicPr>
            <p:cNvPr id="31" name="Picture 30"/>
            <p:cNvPicPr>
              <a:picLocks noChangeAspect="1"/>
            </p:cNvPicPr>
            <p:nvPr/>
          </p:nvPicPr>
          <p:blipFill rotWithShape="1">
            <a:blip r:embed="rId5" cstate="print">
              <a:extLst>
                <a:ext uri="{BEBA8EAE-BF5A-486C-A8C5-ECC9F3942E4B}">
                  <a14:imgProps xmlns:a14="http://schemas.microsoft.com/office/drawing/2010/main">
                    <a14:imgLayer r:embed="rId6">
                      <a14:imgEffect>
                        <a14:brightnessContrast bright="20000"/>
                      </a14:imgEffect>
                    </a14:imgLayer>
                  </a14:imgProps>
                </a:ext>
                <a:ext uri="{28A0092B-C50C-407E-A947-70E740481C1C}">
                  <a14:useLocalDpi xmlns:a14="http://schemas.microsoft.com/office/drawing/2010/main" val="0"/>
                </a:ext>
              </a:extLst>
            </a:blip>
            <a:srcRect l="15376" t="58283" r="3386" b="11661"/>
            <a:stretch/>
          </p:blipFill>
          <p:spPr>
            <a:xfrm>
              <a:off x="927234" y="2294465"/>
              <a:ext cx="7141499" cy="1290015"/>
            </a:xfrm>
            <a:prstGeom prst="rect">
              <a:avLst/>
            </a:prstGeom>
          </p:spPr>
        </p:pic>
        <p:grpSp>
          <p:nvGrpSpPr>
            <p:cNvPr id="32" name="Group 31"/>
            <p:cNvGrpSpPr/>
            <p:nvPr/>
          </p:nvGrpSpPr>
          <p:grpSpPr>
            <a:xfrm>
              <a:off x="1297277" y="2730459"/>
              <a:ext cx="6762960" cy="486879"/>
              <a:chOff x="1458144" y="2772793"/>
              <a:chExt cx="6762960" cy="486879"/>
            </a:xfrm>
          </p:grpSpPr>
          <p:grpSp>
            <p:nvGrpSpPr>
              <p:cNvPr id="66" name="Group 65"/>
              <p:cNvGrpSpPr/>
              <p:nvPr/>
            </p:nvGrpSpPr>
            <p:grpSpPr>
              <a:xfrm>
                <a:off x="1458144" y="2786395"/>
                <a:ext cx="694491" cy="352958"/>
                <a:chOff x="1476569" y="4260952"/>
                <a:chExt cx="650904" cy="352958"/>
              </a:xfrm>
            </p:grpSpPr>
            <p:sp>
              <p:nvSpPr>
                <p:cNvPr id="100" name="TextBox 99"/>
                <p:cNvSpPr txBox="1"/>
                <p:nvPr/>
              </p:nvSpPr>
              <p:spPr>
                <a:xfrm>
                  <a:off x="1556838" y="4260952"/>
                  <a:ext cx="546914" cy="215444"/>
                </a:xfrm>
                <a:prstGeom prst="rect">
                  <a:avLst/>
                </a:prstGeom>
                <a:noFill/>
              </p:spPr>
              <p:txBody>
                <a:bodyPr wrap="square" rtlCol="0">
                  <a:spAutoFit/>
                </a:bodyPr>
                <a:lstStyle/>
                <a:p>
                  <a:r>
                    <a:rPr lang="en-SG" sz="800" dirty="0">
                      <a:solidFill>
                        <a:schemeClr val="bg1"/>
                      </a:solidFill>
                    </a:rPr>
                    <a:t>  CL 1</a:t>
                  </a:r>
                </a:p>
              </p:txBody>
            </p:sp>
            <p:sp>
              <p:nvSpPr>
                <p:cNvPr id="101" name="TextBox 100"/>
                <p:cNvSpPr txBox="1"/>
                <p:nvPr/>
              </p:nvSpPr>
              <p:spPr>
                <a:xfrm>
                  <a:off x="1476569" y="4398466"/>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67" name="Group 66"/>
              <p:cNvGrpSpPr/>
              <p:nvPr/>
            </p:nvGrpSpPr>
            <p:grpSpPr>
              <a:xfrm>
                <a:off x="2022840" y="2786395"/>
                <a:ext cx="694491" cy="352958"/>
                <a:chOff x="1476569" y="4260952"/>
                <a:chExt cx="650904" cy="352958"/>
              </a:xfrm>
            </p:grpSpPr>
            <p:sp>
              <p:nvSpPr>
                <p:cNvPr id="98" name="TextBox 97"/>
                <p:cNvSpPr txBox="1"/>
                <p:nvPr/>
              </p:nvSpPr>
              <p:spPr>
                <a:xfrm>
                  <a:off x="1556838" y="4260952"/>
                  <a:ext cx="546914" cy="215444"/>
                </a:xfrm>
                <a:prstGeom prst="rect">
                  <a:avLst/>
                </a:prstGeom>
                <a:noFill/>
              </p:spPr>
              <p:txBody>
                <a:bodyPr wrap="square" rtlCol="0">
                  <a:spAutoFit/>
                </a:bodyPr>
                <a:lstStyle/>
                <a:p>
                  <a:r>
                    <a:rPr lang="en-SG" sz="800" dirty="0">
                      <a:solidFill>
                        <a:schemeClr val="bg1"/>
                      </a:solidFill>
                    </a:rPr>
                    <a:t>  CL 2</a:t>
                  </a:r>
                </a:p>
              </p:txBody>
            </p:sp>
            <p:sp>
              <p:nvSpPr>
                <p:cNvPr id="99" name="TextBox 98"/>
                <p:cNvSpPr txBox="1"/>
                <p:nvPr/>
              </p:nvSpPr>
              <p:spPr>
                <a:xfrm>
                  <a:off x="1476569" y="4398466"/>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68" name="Group 67"/>
              <p:cNvGrpSpPr/>
              <p:nvPr/>
            </p:nvGrpSpPr>
            <p:grpSpPr>
              <a:xfrm>
                <a:off x="2511460" y="2780010"/>
                <a:ext cx="671215" cy="352958"/>
                <a:chOff x="1478481" y="4260952"/>
                <a:chExt cx="650904" cy="352958"/>
              </a:xfrm>
            </p:grpSpPr>
            <p:sp>
              <p:nvSpPr>
                <p:cNvPr id="96" name="TextBox 95"/>
                <p:cNvSpPr txBox="1"/>
                <p:nvPr/>
              </p:nvSpPr>
              <p:spPr>
                <a:xfrm>
                  <a:off x="1558751" y="4260952"/>
                  <a:ext cx="546914" cy="215444"/>
                </a:xfrm>
                <a:prstGeom prst="rect">
                  <a:avLst/>
                </a:prstGeom>
                <a:noFill/>
              </p:spPr>
              <p:txBody>
                <a:bodyPr wrap="square" rtlCol="0">
                  <a:spAutoFit/>
                </a:bodyPr>
                <a:lstStyle/>
                <a:p>
                  <a:r>
                    <a:rPr lang="en-SG" sz="800" dirty="0">
                      <a:solidFill>
                        <a:schemeClr val="bg1"/>
                      </a:solidFill>
                    </a:rPr>
                    <a:t>  CL 3</a:t>
                  </a:r>
                </a:p>
              </p:txBody>
            </p:sp>
            <p:sp>
              <p:nvSpPr>
                <p:cNvPr id="97" name="TextBox 96"/>
                <p:cNvSpPr txBox="1"/>
                <p:nvPr/>
              </p:nvSpPr>
              <p:spPr>
                <a:xfrm>
                  <a:off x="1478481" y="4398466"/>
                  <a:ext cx="650904" cy="215444"/>
                </a:xfrm>
                <a:prstGeom prst="rect">
                  <a:avLst/>
                </a:prstGeom>
                <a:noFill/>
              </p:spPr>
              <p:txBody>
                <a:bodyPr wrap="square" rtlCol="0">
                  <a:spAutoFit/>
                </a:bodyPr>
                <a:lstStyle/>
                <a:p>
                  <a:r>
                    <a:rPr lang="en-SG" sz="800" dirty="0">
                      <a:solidFill>
                        <a:schemeClr val="bg1"/>
                      </a:solidFill>
                    </a:rPr>
                    <a:t>   </a:t>
                  </a:r>
                  <a:r>
                    <a:rPr lang="en-SG" sz="800" dirty="0" err="1">
                      <a:solidFill>
                        <a:schemeClr val="bg1"/>
                      </a:solidFill>
                    </a:rPr>
                    <a:t>Wt</a:t>
                  </a:r>
                  <a:r>
                    <a:rPr lang="en-SG" sz="800" dirty="0">
                      <a:solidFill>
                        <a:schemeClr val="bg1"/>
                      </a:solidFill>
                    </a:rPr>
                    <a:t>        KO</a:t>
                  </a:r>
                </a:p>
              </p:txBody>
            </p:sp>
          </p:grpSp>
          <p:grpSp>
            <p:nvGrpSpPr>
              <p:cNvPr id="69" name="Group 68"/>
              <p:cNvGrpSpPr/>
              <p:nvPr/>
            </p:nvGrpSpPr>
            <p:grpSpPr>
              <a:xfrm>
                <a:off x="3073436" y="2780010"/>
                <a:ext cx="671215" cy="352958"/>
                <a:chOff x="1478481" y="4260952"/>
                <a:chExt cx="650904" cy="352958"/>
              </a:xfrm>
            </p:grpSpPr>
            <p:sp>
              <p:nvSpPr>
                <p:cNvPr id="94" name="TextBox 93"/>
                <p:cNvSpPr txBox="1"/>
                <p:nvPr/>
              </p:nvSpPr>
              <p:spPr>
                <a:xfrm>
                  <a:off x="1558751" y="4260952"/>
                  <a:ext cx="546914" cy="215444"/>
                </a:xfrm>
                <a:prstGeom prst="rect">
                  <a:avLst/>
                </a:prstGeom>
                <a:noFill/>
              </p:spPr>
              <p:txBody>
                <a:bodyPr wrap="square" rtlCol="0">
                  <a:spAutoFit/>
                </a:bodyPr>
                <a:lstStyle/>
                <a:p>
                  <a:r>
                    <a:rPr lang="en-SG" sz="800" dirty="0">
                      <a:solidFill>
                        <a:schemeClr val="bg1"/>
                      </a:solidFill>
                    </a:rPr>
                    <a:t>  CL 4</a:t>
                  </a:r>
                </a:p>
              </p:txBody>
            </p:sp>
            <p:sp>
              <p:nvSpPr>
                <p:cNvPr id="95" name="TextBox 94"/>
                <p:cNvSpPr txBox="1"/>
                <p:nvPr/>
              </p:nvSpPr>
              <p:spPr>
                <a:xfrm>
                  <a:off x="1478481" y="4398466"/>
                  <a:ext cx="650904" cy="215444"/>
                </a:xfrm>
                <a:prstGeom prst="rect">
                  <a:avLst/>
                </a:prstGeom>
                <a:noFill/>
              </p:spPr>
              <p:txBody>
                <a:bodyPr wrap="square" rtlCol="0">
                  <a:spAutoFit/>
                </a:bodyPr>
                <a:lstStyle/>
                <a:p>
                  <a:r>
                    <a:rPr lang="en-SG" sz="800" dirty="0">
                      <a:solidFill>
                        <a:schemeClr val="bg1"/>
                      </a:solidFill>
                    </a:rPr>
                    <a:t>   </a:t>
                  </a:r>
                  <a:r>
                    <a:rPr lang="en-SG" sz="800" dirty="0" err="1">
                      <a:solidFill>
                        <a:schemeClr val="bg1"/>
                      </a:solidFill>
                    </a:rPr>
                    <a:t>Wt</a:t>
                  </a:r>
                  <a:r>
                    <a:rPr lang="en-SG" sz="800" dirty="0">
                      <a:solidFill>
                        <a:schemeClr val="bg1"/>
                      </a:solidFill>
                    </a:rPr>
                    <a:t>       KO</a:t>
                  </a:r>
                </a:p>
              </p:txBody>
            </p:sp>
          </p:grpSp>
          <p:grpSp>
            <p:nvGrpSpPr>
              <p:cNvPr id="70" name="Group 69"/>
              <p:cNvGrpSpPr/>
              <p:nvPr/>
            </p:nvGrpSpPr>
            <p:grpSpPr>
              <a:xfrm>
                <a:off x="3648755" y="2786395"/>
                <a:ext cx="671215" cy="352958"/>
                <a:chOff x="1478481" y="4260952"/>
                <a:chExt cx="650904" cy="352958"/>
              </a:xfrm>
            </p:grpSpPr>
            <p:sp>
              <p:nvSpPr>
                <p:cNvPr id="92" name="TextBox 91"/>
                <p:cNvSpPr txBox="1"/>
                <p:nvPr/>
              </p:nvSpPr>
              <p:spPr>
                <a:xfrm>
                  <a:off x="1558751" y="4260952"/>
                  <a:ext cx="546914" cy="215444"/>
                </a:xfrm>
                <a:prstGeom prst="rect">
                  <a:avLst/>
                </a:prstGeom>
                <a:noFill/>
              </p:spPr>
              <p:txBody>
                <a:bodyPr wrap="square" rtlCol="0">
                  <a:spAutoFit/>
                </a:bodyPr>
                <a:lstStyle/>
                <a:p>
                  <a:r>
                    <a:rPr lang="en-SG" sz="800" dirty="0">
                      <a:solidFill>
                        <a:schemeClr val="bg1"/>
                      </a:solidFill>
                    </a:rPr>
                    <a:t>  CL 5</a:t>
                  </a:r>
                </a:p>
              </p:txBody>
            </p:sp>
            <p:sp>
              <p:nvSpPr>
                <p:cNvPr id="93" name="TextBox 92"/>
                <p:cNvSpPr txBox="1"/>
                <p:nvPr/>
              </p:nvSpPr>
              <p:spPr>
                <a:xfrm>
                  <a:off x="1478481" y="4398466"/>
                  <a:ext cx="650904" cy="215444"/>
                </a:xfrm>
                <a:prstGeom prst="rect">
                  <a:avLst/>
                </a:prstGeom>
                <a:noFill/>
              </p:spPr>
              <p:txBody>
                <a:bodyPr wrap="square" rtlCol="0">
                  <a:spAutoFit/>
                </a:bodyPr>
                <a:lstStyle/>
                <a:p>
                  <a:r>
                    <a:rPr lang="en-SG" sz="800" dirty="0">
                      <a:solidFill>
                        <a:schemeClr val="bg1"/>
                      </a:solidFill>
                    </a:rPr>
                    <a:t>   </a:t>
                  </a:r>
                  <a:r>
                    <a:rPr lang="en-SG" sz="800" dirty="0" err="1">
                      <a:solidFill>
                        <a:schemeClr val="bg1"/>
                      </a:solidFill>
                    </a:rPr>
                    <a:t>Wt</a:t>
                  </a:r>
                  <a:r>
                    <a:rPr lang="en-SG" sz="800" dirty="0">
                      <a:solidFill>
                        <a:schemeClr val="bg1"/>
                      </a:solidFill>
                    </a:rPr>
                    <a:t>       KO</a:t>
                  </a:r>
                </a:p>
              </p:txBody>
            </p:sp>
          </p:grpSp>
          <p:grpSp>
            <p:nvGrpSpPr>
              <p:cNvPr id="71" name="Group 70"/>
              <p:cNvGrpSpPr/>
              <p:nvPr/>
            </p:nvGrpSpPr>
            <p:grpSpPr>
              <a:xfrm>
                <a:off x="4161835" y="2772793"/>
                <a:ext cx="671215" cy="352958"/>
                <a:chOff x="1478481" y="4260952"/>
                <a:chExt cx="650904" cy="352958"/>
              </a:xfrm>
            </p:grpSpPr>
            <p:sp>
              <p:nvSpPr>
                <p:cNvPr id="90" name="TextBox 89"/>
                <p:cNvSpPr txBox="1"/>
                <p:nvPr/>
              </p:nvSpPr>
              <p:spPr>
                <a:xfrm>
                  <a:off x="1558751" y="4260952"/>
                  <a:ext cx="546914" cy="215444"/>
                </a:xfrm>
                <a:prstGeom prst="rect">
                  <a:avLst/>
                </a:prstGeom>
                <a:noFill/>
              </p:spPr>
              <p:txBody>
                <a:bodyPr wrap="square" rtlCol="0">
                  <a:spAutoFit/>
                </a:bodyPr>
                <a:lstStyle/>
                <a:p>
                  <a:r>
                    <a:rPr lang="en-SG" sz="800" dirty="0">
                      <a:solidFill>
                        <a:schemeClr val="bg1"/>
                      </a:solidFill>
                    </a:rPr>
                    <a:t>  CL 6</a:t>
                  </a:r>
                </a:p>
              </p:txBody>
            </p:sp>
            <p:sp>
              <p:nvSpPr>
                <p:cNvPr id="91" name="TextBox 90"/>
                <p:cNvSpPr txBox="1"/>
                <p:nvPr/>
              </p:nvSpPr>
              <p:spPr>
                <a:xfrm>
                  <a:off x="1478481" y="4398466"/>
                  <a:ext cx="650904" cy="215444"/>
                </a:xfrm>
                <a:prstGeom prst="rect">
                  <a:avLst/>
                </a:prstGeom>
                <a:noFill/>
              </p:spPr>
              <p:txBody>
                <a:bodyPr wrap="square" rtlCol="0">
                  <a:spAutoFit/>
                </a:bodyPr>
                <a:lstStyle/>
                <a:p>
                  <a:r>
                    <a:rPr lang="en-SG" sz="800" dirty="0">
                      <a:solidFill>
                        <a:schemeClr val="bg1"/>
                      </a:solidFill>
                    </a:rPr>
                    <a:t>    </a:t>
                  </a:r>
                  <a:r>
                    <a:rPr lang="en-SG" sz="800" dirty="0" err="1">
                      <a:solidFill>
                        <a:schemeClr val="bg1"/>
                      </a:solidFill>
                    </a:rPr>
                    <a:t>Wt</a:t>
                  </a:r>
                  <a:r>
                    <a:rPr lang="en-SG" sz="800" dirty="0">
                      <a:solidFill>
                        <a:schemeClr val="bg1"/>
                      </a:solidFill>
                    </a:rPr>
                    <a:t>       KO</a:t>
                  </a:r>
                </a:p>
              </p:txBody>
            </p:sp>
          </p:grpSp>
          <p:grpSp>
            <p:nvGrpSpPr>
              <p:cNvPr id="72" name="Group 71"/>
              <p:cNvGrpSpPr/>
              <p:nvPr/>
            </p:nvGrpSpPr>
            <p:grpSpPr>
              <a:xfrm>
                <a:off x="4831312" y="2786395"/>
                <a:ext cx="671215" cy="352958"/>
                <a:chOff x="1478481" y="4260952"/>
                <a:chExt cx="650904" cy="352958"/>
              </a:xfrm>
            </p:grpSpPr>
            <p:sp>
              <p:nvSpPr>
                <p:cNvPr id="88" name="TextBox 87"/>
                <p:cNvSpPr txBox="1"/>
                <p:nvPr/>
              </p:nvSpPr>
              <p:spPr>
                <a:xfrm>
                  <a:off x="1558751" y="4260952"/>
                  <a:ext cx="546914" cy="215444"/>
                </a:xfrm>
                <a:prstGeom prst="rect">
                  <a:avLst/>
                </a:prstGeom>
                <a:noFill/>
              </p:spPr>
              <p:txBody>
                <a:bodyPr wrap="square" rtlCol="0">
                  <a:spAutoFit/>
                </a:bodyPr>
                <a:lstStyle/>
                <a:p>
                  <a:r>
                    <a:rPr lang="en-SG" sz="800" dirty="0">
                      <a:solidFill>
                        <a:schemeClr val="bg1"/>
                      </a:solidFill>
                    </a:rPr>
                    <a:t>  CL 7</a:t>
                  </a:r>
                </a:p>
              </p:txBody>
            </p:sp>
            <p:sp>
              <p:nvSpPr>
                <p:cNvPr id="89" name="TextBox 88"/>
                <p:cNvSpPr txBox="1"/>
                <p:nvPr/>
              </p:nvSpPr>
              <p:spPr>
                <a:xfrm>
                  <a:off x="1478481" y="4398466"/>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73" name="Group 72"/>
              <p:cNvGrpSpPr/>
              <p:nvPr/>
            </p:nvGrpSpPr>
            <p:grpSpPr>
              <a:xfrm>
                <a:off x="5334723" y="2795568"/>
                <a:ext cx="671215" cy="352958"/>
                <a:chOff x="1478481" y="4260952"/>
                <a:chExt cx="650904" cy="352958"/>
              </a:xfrm>
            </p:grpSpPr>
            <p:sp>
              <p:nvSpPr>
                <p:cNvPr id="86" name="TextBox 85"/>
                <p:cNvSpPr txBox="1"/>
                <p:nvPr/>
              </p:nvSpPr>
              <p:spPr>
                <a:xfrm>
                  <a:off x="1558751" y="4260952"/>
                  <a:ext cx="546914" cy="215444"/>
                </a:xfrm>
                <a:prstGeom prst="rect">
                  <a:avLst/>
                </a:prstGeom>
                <a:noFill/>
              </p:spPr>
              <p:txBody>
                <a:bodyPr wrap="square" rtlCol="0">
                  <a:spAutoFit/>
                </a:bodyPr>
                <a:lstStyle/>
                <a:p>
                  <a:r>
                    <a:rPr lang="en-SG" sz="800" dirty="0">
                      <a:solidFill>
                        <a:schemeClr val="bg1"/>
                      </a:solidFill>
                    </a:rPr>
                    <a:t>  CL 8</a:t>
                  </a:r>
                </a:p>
              </p:txBody>
            </p:sp>
            <p:sp>
              <p:nvSpPr>
                <p:cNvPr id="87" name="TextBox 86"/>
                <p:cNvSpPr txBox="1"/>
                <p:nvPr/>
              </p:nvSpPr>
              <p:spPr>
                <a:xfrm>
                  <a:off x="1478481" y="4398466"/>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74" name="Group 73"/>
              <p:cNvGrpSpPr/>
              <p:nvPr/>
            </p:nvGrpSpPr>
            <p:grpSpPr>
              <a:xfrm>
                <a:off x="5852791" y="2812515"/>
                <a:ext cx="671215" cy="352958"/>
                <a:chOff x="1421429" y="4277899"/>
                <a:chExt cx="650904" cy="352958"/>
              </a:xfrm>
            </p:grpSpPr>
            <p:sp>
              <p:nvSpPr>
                <p:cNvPr id="84" name="TextBox 83"/>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9</a:t>
                  </a:r>
                </a:p>
              </p:txBody>
            </p:sp>
            <p:sp>
              <p:nvSpPr>
                <p:cNvPr id="85" name="TextBox 84"/>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75" name="Group 74"/>
              <p:cNvGrpSpPr/>
              <p:nvPr/>
            </p:nvGrpSpPr>
            <p:grpSpPr>
              <a:xfrm>
                <a:off x="6407699" y="2823413"/>
                <a:ext cx="671215" cy="436259"/>
                <a:chOff x="1421429" y="4314100"/>
                <a:chExt cx="650904" cy="316757"/>
              </a:xfrm>
            </p:grpSpPr>
            <p:sp>
              <p:nvSpPr>
                <p:cNvPr id="82" name="TextBox 81"/>
                <p:cNvSpPr txBox="1"/>
                <p:nvPr/>
              </p:nvSpPr>
              <p:spPr>
                <a:xfrm>
                  <a:off x="1501829" y="4314100"/>
                  <a:ext cx="546914" cy="215444"/>
                </a:xfrm>
                <a:prstGeom prst="rect">
                  <a:avLst/>
                </a:prstGeom>
                <a:noFill/>
              </p:spPr>
              <p:txBody>
                <a:bodyPr wrap="square" rtlCol="0">
                  <a:spAutoFit/>
                </a:bodyPr>
                <a:lstStyle/>
                <a:p>
                  <a:r>
                    <a:rPr lang="en-SG" sz="800" dirty="0">
                      <a:solidFill>
                        <a:schemeClr val="bg1"/>
                      </a:solidFill>
                    </a:rPr>
                    <a:t>  CL 10</a:t>
                  </a:r>
                </a:p>
              </p:txBody>
            </p:sp>
            <p:sp>
              <p:nvSpPr>
                <p:cNvPr id="83" name="TextBox 82"/>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76" name="Group 75"/>
              <p:cNvGrpSpPr/>
              <p:nvPr/>
            </p:nvGrpSpPr>
            <p:grpSpPr>
              <a:xfrm>
                <a:off x="6976025" y="2817912"/>
                <a:ext cx="671215" cy="388977"/>
                <a:chOff x="1421429" y="4277899"/>
                <a:chExt cx="650904" cy="352958"/>
              </a:xfrm>
            </p:grpSpPr>
            <p:sp>
              <p:nvSpPr>
                <p:cNvPr id="80" name="TextBox 79"/>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11</a:t>
                  </a:r>
                </a:p>
              </p:txBody>
            </p:sp>
            <p:sp>
              <p:nvSpPr>
                <p:cNvPr id="81" name="TextBox 80"/>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77" name="Group 76"/>
              <p:cNvGrpSpPr/>
              <p:nvPr/>
            </p:nvGrpSpPr>
            <p:grpSpPr>
              <a:xfrm>
                <a:off x="7549889" y="2826119"/>
                <a:ext cx="671215" cy="352958"/>
                <a:chOff x="1421429" y="4277899"/>
                <a:chExt cx="650904" cy="352958"/>
              </a:xfrm>
            </p:grpSpPr>
            <p:sp>
              <p:nvSpPr>
                <p:cNvPr id="78" name="TextBox 77"/>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CL12</a:t>
                  </a:r>
                </a:p>
              </p:txBody>
            </p:sp>
            <p:sp>
              <p:nvSpPr>
                <p:cNvPr id="79" name="TextBox 78"/>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sp>
          <p:nvSpPr>
            <p:cNvPr id="33" name="Rectangle 32">
              <a:extLst>
                <a:ext uri="{FF2B5EF4-FFF2-40B4-BE49-F238E27FC236}">
                  <a16:creationId xmlns:a16="http://schemas.microsoft.com/office/drawing/2014/main" id="{8893F00D-22D1-4DF8-81F5-8F2BCBD78E06}"/>
                </a:ext>
              </a:extLst>
            </p:cNvPr>
            <p:cNvSpPr/>
            <p:nvPr/>
          </p:nvSpPr>
          <p:spPr>
            <a:xfrm>
              <a:off x="2410292" y="2751496"/>
              <a:ext cx="538360" cy="735738"/>
            </a:xfrm>
            <a:prstGeom prst="rect">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8893F00D-22D1-4DF8-81F5-8F2BCBD78E06}"/>
                </a:ext>
              </a:extLst>
            </p:cNvPr>
            <p:cNvSpPr/>
            <p:nvPr/>
          </p:nvSpPr>
          <p:spPr>
            <a:xfrm>
              <a:off x="4086330" y="2768874"/>
              <a:ext cx="538360" cy="735738"/>
            </a:xfrm>
            <a:prstGeom prst="rect">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8774619" y="2272146"/>
              <a:ext cx="2419042" cy="1312334"/>
              <a:chOff x="8935486" y="2314480"/>
              <a:chExt cx="2419042" cy="1312334"/>
            </a:xfrm>
          </p:grpSpPr>
          <p:pic>
            <p:nvPicPr>
              <p:cNvPr id="50" name="Picture 49"/>
              <p:cNvPicPr>
                <a:picLocks noChangeAspect="1"/>
              </p:cNvPicPr>
              <p:nvPr/>
            </p:nvPicPr>
            <p:blipFill rotWithShape="1">
              <a:blip r:embed="rId7" cstate="print">
                <a:extLst>
                  <a:ext uri="{BEBA8EAE-BF5A-486C-A8C5-ECC9F3942E4B}">
                    <a14:imgProps xmlns:a14="http://schemas.microsoft.com/office/drawing/2010/main">
                      <a14:imgLayer r:embed="rId8">
                        <a14:imgEffect>
                          <a14:brightnessContrast contrast="-40000"/>
                        </a14:imgEffect>
                      </a14:imgLayer>
                    </a14:imgProps>
                  </a:ext>
                  <a:ext uri="{28A0092B-C50C-407E-A947-70E740481C1C}">
                    <a14:useLocalDpi xmlns:a14="http://schemas.microsoft.com/office/drawing/2010/main" val="0"/>
                  </a:ext>
                </a:extLst>
              </a:blip>
              <a:srcRect t="19522" r="69333" b="49902"/>
              <a:stretch/>
            </p:blipFill>
            <p:spPr>
              <a:xfrm>
                <a:off x="8935486" y="2314480"/>
                <a:ext cx="2384008" cy="1312334"/>
              </a:xfrm>
              <a:prstGeom prst="rect">
                <a:avLst/>
              </a:prstGeom>
            </p:spPr>
          </p:pic>
          <p:grpSp>
            <p:nvGrpSpPr>
              <p:cNvPr id="51" name="Group 50"/>
              <p:cNvGrpSpPr/>
              <p:nvPr/>
            </p:nvGrpSpPr>
            <p:grpSpPr>
              <a:xfrm>
                <a:off x="9237184" y="2795593"/>
                <a:ext cx="2117344" cy="746386"/>
                <a:chOff x="8551569" y="2817912"/>
                <a:chExt cx="2117344" cy="746386"/>
              </a:xfrm>
            </p:grpSpPr>
            <p:grpSp>
              <p:nvGrpSpPr>
                <p:cNvPr id="52" name="Group 51"/>
                <p:cNvGrpSpPr/>
                <p:nvPr/>
              </p:nvGrpSpPr>
              <p:grpSpPr>
                <a:xfrm>
                  <a:off x="8551569" y="2842307"/>
                  <a:ext cx="671215" cy="352958"/>
                  <a:chOff x="1421429" y="4277899"/>
                  <a:chExt cx="650904" cy="352958"/>
                </a:xfrm>
              </p:grpSpPr>
              <p:sp>
                <p:nvSpPr>
                  <p:cNvPr id="64" name="TextBox 63"/>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13</a:t>
                    </a:r>
                  </a:p>
                </p:txBody>
              </p:sp>
              <p:sp>
                <p:nvSpPr>
                  <p:cNvPr id="65" name="TextBox 64"/>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53" name="Group 52"/>
                <p:cNvGrpSpPr/>
                <p:nvPr/>
              </p:nvGrpSpPr>
              <p:grpSpPr>
                <a:xfrm>
                  <a:off x="9035838" y="2835922"/>
                  <a:ext cx="671215" cy="352958"/>
                  <a:chOff x="1421429" y="4277899"/>
                  <a:chExt cx="650904" cy="352958"/>
                </a:xfrm>
              </p:grpSpPr>
              <p:sp>
                <p:nvSpPr>
                  <p:cNvPr id="62" name="TextBox 61"/>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14</a:t>
                    </a:r>
                  </a:p>
                </p:txBody>
              </p:sp>
              <p:sp>
                <p:nvSpPr>
                  <p:cNvPr id="63" name="TextBox 62"/>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grpSp>
              <p:nvGrpSpPr>
                <p:cNvPr id="54" name="Group 53"/>
                <p:cNvGrpSpPr/>
                <p:nvPr/>
              </p:nvGrpSpPr>
              <p:grpSpPr>
                <a:xfrm>
                  <a:off x="9504500" y="2834585"/>
                  <a:ext cx="671215" cy="352958"/>
                  <a:chOff x="1421429" y="4277899"/>
                  <a:chExt cx="650904" cy="352958"/>
                </a:xfrm>
              </p:grpSpPr>
              <p:sp>
                <p:nvSpPr>
                  <p:cNvPr id="60" name="TextBox 59"/>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15</a:t>
                    </a:r>
                  </a:p>
                </p:txBody>
              </p:sp>
              <p:sp>
                <p:nvSpPr>
                  <p:cNvPr id="61" name="TextBox 60"/>
                  <p:cNvSpPr txBox="1"/>
                  <p:nvPr/>
                </p:nvSpPr>
                <p:spPr>
                  <a:xfrm>
                    <a:off x="1421429" y="4415413"/>
                    <a:ext cx="650904" cy="215444"/>
                  </a:xfrm>
                  <a:prstGeom prst="rect">
                    <a:avLst/>
                  </a:prstGeom>
                  <a:noFill/>
                </p:spPr>
                <p:txBody>
                  <a:bodyPr wrap="square" rtlCol="0">
                    <a:spAutoFit/>
                  </a:bodyPr>
                  <a:lstStyle/>
                  <a:p>
                    <a:r>
                      <a:rPr lang="en-SG" sz="800" dirty="0">
                        <a:solidFill>
                          <a:schemeClr val="bg1"/>
                        </a:solidFill>
                      </a:rPr>
                      <a:t> </a:t>
                    </a:r>
                    <a:r>
                      <a:rPr lang="en-SG" sz="800" dirty="0" err="1">
                        <a:solidFill>
                          <a:schemeClr val="bg1"/>
                        </a:solidFill>
                      </a:rPr>
                      <a:t>Wt</a:t>
                    </a:r>
                    <a:r>
                      <a:rPr lang="en-SG" sz="800" dirty="0">
                        <a:solidFill>
                          <a:schemeClr val="bg1"/>
                        </a:solidFill>
                      </a:rPr>
                      <a:t>       KO</a:t>
                    </a:r>
                  </a:p>
                </p:txBody>
              </p:sp>
            </p:grpSp>
            <p:grpSp>
              <p:nvGrpSpPr>
                <p:cNvPr id="55" name="Group 54"/>
                <p:cNvGrpSpPr/>
                <p:nvPr/>
              </p:nvGrpSpPr>
              <p:grpSpPr>
                <a:xfrm>
                  <a:off x="9997698" y="2834585"/>
                  <a:ext cx="671215" cy="352958"/>
                  <a:chOff x="1421429" y="4277899"/>
                  <a:chExt cx="650904" cy="352958"/>
                </a:xfrm>
              </p:grpSpPr>
              <p:sp>
                <p:nvSpPr>
                  <p:cNvPr id="58" name="TextBox 57"/>
                  <p:cNvSpPr txBox="1"/>
                  <p:nvPr/>
                </p:nvSpPr>
                <p:spPr>
                  <a:xfrm>
                    <a:off x="1501699" y="4277899"/>
                    <a:ext cx="546914" cy="215444"/>
                  </a:xfrm>
                  <a:prstGeom prst="rect">
                    <a:avLst/>
                  </a:prstGeom>
                  <a:noFill/>
                </p:spPr>
                <p:txBody>
                  <a:bodyPr wrap="square" rtlCol="0">
                    <a:spAutoFit/>
                  </a:bodyPr>
                  <a:lstStyle/>
                  <a:p>
                    <a:r>
                      <a:rPr lang="en-SG" sz="800" dirty="0">
                        <a:solidFill>
                          <a:schemeClr val="bg1"/>
                        </a:solidFill>
                      </a:rPr>
                      <a:t>  CL 16</a:t>
                    </a:r>
                  </a:p>
                </p:txBody>
              </p:sp>
              <p:sp>
                <p:nvSpPr>
                  <p:cNvPr id="59" name="TextBox 58"/>
                  <p:cNvSpPr txBox="1"/>
                  <p:nvPr/>
                </p:nvSpPr>
                <p:spPr>
                  <a:xfrm>
                    <a:off x="1421429" y="4415413"/>
                    <a:ext cx="650904" cy="215444"/>
                  </a:xfrm>
                  <a:prstGeom prst="rect">
                    <a:avLst/>
                  </a:prstGeom>
                  <a:noFill/>
                </p:spPr>
                <p:txBody>
                  <a:bodyPr wrap="square" rtlCol="0">
                    <a:spAutoFit/>
                  </a:bodyPr>
                  <a:lstStyle/>
                  <a:p>
                    <a:r>
                      <a:rPr lang="en-SG" sz="800" dirty="0" err="1">
                        <a:solidFill>
                          <a:schemeClr val="bg1"/>
                        </a:solidFill>
                      </a:rPr>
                      <a:t>Wt</a:t>
                    </a:r>
                    <a:r>
                      <a:rPr lang="en-SG" sz="800" dirty="0">
                        <a:solidFill>
                          <a:schemeClr val="bg1"/>
                        </a:solidFill>
                      </a:rPr>
                      <a:t>       KO</a:t>
                    </a:r>
                  </a:p>
                </p:txBody>
              </p:sp>
            </p:grpSp>
            <p:sp>
              <p:nvSpPr>
                <p:cNvPr id="56" name="Rectangle 55">
                  <a:extLst>
                    <a:ext uri="{FF2B5EF4-FFF2-40B4-BE49-F238E27FC236}">
                      <a16:creationId xmlns:a16="http://schemas.microsoft.com/office/drawing/2014/main" id="{8893F00D-22D1-4DF8-81F5-8F2BCBD78E06}"/>
                    </a:ext>
                  </a:extLst>
                </p:cNvPr>
                <p:cNvSpPr/>
                <p:nvPr/>
              </p:nvSpPr>
              <p:spPr>
                <a:xfrm>
                  <a:off x="9083579" y="2828560"/>
                  <a:ext cx="511166" cy="735738"/>
                </a:xfrm>
                <a:prstGeom prst="rect">
                  <a:avLst/>
                </a:prstGeom>
                <a:noFill/>
                <a:ln w="31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p:cNvSpPr/>
                <p:nvPr/>
              </p:nvSpPr>
              <p:spPr>
                <a:xfrm>
                  <a:off x="8594523" y="2817912"/>
                  <a:ext cx="478481" cy="746386"/>
                </a:xfrm>
                <a:prstGeom prst="rect">
                  <a:avLst/>
                </a:prstGeom>
                <a:noFill/>
                <a:ln w="95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grpSp>
        </p:grpSp>
        <p:grpSp>
          <p:nvGrpSpPr>
            <p:cNvPr id="36" name="Group 35"/>
            <p:cNvGrpSpPr/>
            <p:nvPr/>
          </p:nvGrpSpPr>
          <p:grpSpPr>
            <a:xfrm>
              <a:off x="252627" y="2927400"/>
              <a:ext cx="781193" cy="431208"/>
              <a:chOff x="413494" y="2969734"/>
              <a:chExt cx="781193" cy="431208"/>
            </a:xfrm>
          </p:grpSpPr>
          <p:grpSp>
            <p:nvGrpSpPr>
              <p:cNvPr id="44" name="Group 43"/>
              <p:cNvGrpSpPr/>
              <p:nvPr/>
            </p:nvGrpSpPr>
            <p:grpSpPr>
              <a:xfrm>
                <a:off x="426764" y="2969734"/>
                <a:ext cx="767923" cy="215657"/>
                <a:chOff x="354798" y="2648847"/>
                <a:chExt cx="767923" cy="215444"/>
              </a:xfrm>
            </p:grpSpPr>
            <p:cxnSp>
              <p:nvCxnSpPr>
                <p:cNvPr id="48" name="Straight Arrow Connector 47"/>
                <p:cNvCxnSpPr/>
                <p:nvPr/>
              </p:nvCxnSpPr>
              <p:spPr>
                <a:xfrm>
                  <a:off x="770464" y="2756569"/>
                  <a:ext cx="35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TextBox 48"/>
                <p:cNvSpPr txBox="1"/>
                <p:nvPr/>
              </p:nvSpPr>
              <p:spPr>
                <a:xfrm>
                  <a:off x="354798" y="2648847"/>
                  <a:ext cx="635000" cy="215444"/>
                </a:xfrm>
                <a:prstGeom prst="rect">
                  <a:avLst/>
                </a:prstGeom>
                <a:noFill/>
              </p:spPr>
              <p:txBody>
                <a:bodyPr wrap="square" rtlCol="0">
                  <a:spAutoFit/>
                </a:bodyPr>
                <a:lstStyle/>
                <a:p>
                  <a:r>
                    <a:rPr lang="en-SG" sz="800" dirty="0"/>
                    <a:t>  500bp</a:t>
                  </a:r>
                </a:p>
              </p:txBody>
            </p:sp>
          </p:grpSp>
          <p:grpSp>
            <p:nvGrpSpPr>
              <p:cNvPr id="45" name="Group 44"/>
              <p:cNvGrpSpPr/>
              <p:nvPr/>
            </p:nvGrpSpPr>
            <p:grpSpPr>
              <a:xfrm>
                <a:off x="413494" y="3185498"/>
                <a:ext cx="767924" cy="215444"/>
                <a:chOff x="342233" y="2756569"/>
                <a:chExt cx="767924" cy="215444"/>
              </a:xfrm>
            </p:grpSpPr>
            <p:cxnSp>
              <p:nvCxnSpPr>
                <p:cNvPr id="46" name="Straight Arrow Connector 45"/>
                <p:cNvCxnSpPr/>
                <p:nvPr/>
              </p:nvCxnSpPr>
              <p:spPr>
                <a:xfrm>
                  <a:off x="757900" y="2863672"/>
                  <a:ext cx="35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342233" y="2756569"/>
                  <a:ext cx="635000" cy="215444"/>
                </a:xfrm>
                <a:prstGeom prst="rect">
                  <a:avLst/>
                </a:prstGeom>
                <a:noFill/>
              </p:spPr>
              <p:txBody>
                <a:bodyPr wrap="square" rtlCol="0">
                  <a:spAutoFit/>
                </a:bodyPr>
                <a:lstStyle/>
                <a:p>
                  <a:r>
                    <a:rPr lang="en-SG" sz="800" dirty="0"/>
                    <a:t>  200bp</a:t>
                  </a:r>
                </a:p>
              </p:txBody>
            </p:sp>
          </p:grpSp>
        </p:grpSp>
        <p:grpSp>
          <p:nvGrpSpPr>
            <p:cNvPr id="37" name="Group 36"/>
            <p:cNvGrpSpPr/>
            <p:nvPr/>
          </p:nvGrpSpPr>
          <p:grpSpPr>
            <a:xfrm>
              <a:off x="8102250" y="2962850"/>
              <a:ext cx="771775" cy="495161"/>
              <a:chOff x="8263117" y="3005184"/>
              <a:chExt cx="771775" cy="495161"/>
            </a:xfrm>
          </p:grpSpPr>
          <p:grpSp>
            <p:nvGrpSpPr>
              <p:cNvPr id="38" name="Group 37"/>
              <p:cNvGrpSpPr/>
              <p:nvPr/>
            </p:nvGrpSpPr>
            <p:grpSpPr>
              <a:xfrm>
                <a:off x="8266969" y="3005184"/>
                <a:ext cx="767923" cy="215657"/>
                <a:chOff x="354798" y="2648847"/>
                <a:chExt cx="767923" cy="215444"/>
              </a:xfrm>
            </p:grpSpPr>
            <p:cxnSp>
              <p:nvCxnSpPr>
                <p:cNvPr id="42" name="Straight Arrow Connector 41"/>
                <p:cNvCxnSpPr/>
                <p:nvPr/>
              </p:nvCxnSpPr>
              <p:spPr>
                <a:xfrm>
                  <a:off x="770464" y="2756569"/>
                  <a:ext cx="35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354798" y="2648847"/>
                  <a:ext cx="635000" cy="215444"/>
                </a:xfrm>
                <a:prstGeom prst="rect">
                  <a:avLst/>
                </a:prstGeom>
                <a:noFill/>
              </p:spPr>
              <p:txBody>
                <a:bodyPr wrap="square" rtlCol="0">
                  <a:spAutoFit/>
                </a:bodyPr>
                <a:lstStyle/>
                <a:p>
                  <a:r>
                    <a:rPr lang="en-SG" sz="800" dirty="0"/>
                    <a:t>  500bp</a:t>
                  </a:r>
                </a:p>
              </p:txBody>
            </p:sp>
          </p:grpSp>
          <p:grpSp>
            <p:nvGrpSpPr>
              <p:cNvPr id="39" name="Group 38"/>
              <p:cNvGrpSpPr/>
              <p:nvPr/>
            </p:nvGrpSpPr>
            <p:grpSpPr>
              <a:xfrm>
                <a:off x="8263117" y="3284901"/>
                <a:ext cx="767924" cy="215444"/>
                <a:chOff x="342233" y="2756569"/>
                <a:chExt cx="767924" cy="215444"/>
              </a:xfrm>
            </p:grpSpPr>
            <p:cxnSp>
              <p:nvCxnSpPr>
                <p:cNvPr id="40" name="Straight Arrow Connector 39"/>
                <p:cNvCxnSpPr/>
                <p:nvPr/>
              </p:nvCxnSpPr>
              <p:spPr>
                <a:xfrm>
                  <a:off x="757900" y="2863672"/>
                  <a:ext cx="3522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TextBox 40"/>
                <p:cNvSpPr txBox="1"/>
                <p:nvPr/>
              </p:nvSpPr>
              <p:spPr>
                <a:xfrm>
                  <a:off x="342233" y="2756569"/>
                  <a:ext cx="635000" cy="215444"/>
                </a:xfrm>
                <a:prstGeom prst="rect">
                  <a:avLst/>
                </a:prstGeom>
                <a:noFill/>
              </p:spPr>
              <p:txBody>
                <a:bodyPr wrap="square" rtlCol="0">
                  <a:spAutoFit/>
                </a:bodyPr>
                <a:lstStyle/>
                <a:p>
                  <a:r>
                    <a:rPr lang="en-SG" sz="800" dirty="0"/>
                    <a:t>  200bp</a:t>
                  </a:r>
                </a:p>
              </p:txBody>
            </p:sp>
          </p:grpSp>
        </p:grpSp>
      </p:grpSp>
    </p:spTree>
    <p:extLst>
      <p:ext uri="{BB962C8B-B14F-4D97-AF65-F5344CB8AC3E}">
        <p14:creationId xmlns:p14="http://schemas.microsoft.com/office/powerpoint/2010/main" val="42863977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5844766" y="675273"/>
            <a:ext cx="5055914" cy="3058528"/>
            <a:chOff x="4573194" y="3421261"/>
            <a:chExt cx="5055914" cy="3319887"/>
          </a:xfrm>
        </p:grpSpPr>
        <p:sp>
          <p:nvSpPr>
            <p:cNvPr id="7" name="TextBox 6"/>
            <p:cNvSpPr txBox="1"/>
            <p:nvPr/>
          </p:nvSpPr>
          <p:spPr>
            <a:xfrm>
              <a:off x="8340363" y="6483454"/>
              <a:ext cx="1288745" cy="215444"/>
            </a:xfrm>
            <a:prstGeom prst="rect">
              <a:avLst/>
            </a:prstGeom>
            <a:noFill/>
          </p:spPr>
          <p:txBody>
            <a:bodyPr wrap="square" rtlCol="0">
              <a:spAutoFit/>
            </a:bodyPr>
            <a:lstStyle/>
            <a:p>
              <a:r>
                <a:rPr lang="en-SG" sz="800" dirty="0"/>
                <a:t>Actin</a:t>
              </a:r>
            </a:p>
          </p:txBody>
        </p:sp>
        <p:grpSp>
          <p:nvGrpSpPr>
            <p:cNvPr id="8" name="Group 7"/>
            <p:cNvGrpSpPr/>
            <p:nvPr/>
          </p:nvGrpSpPr>
          <p:grpSpPr>
            <a:xfrm>
              <a:off x="4573194" y="3421261"/>
              <a:ext cx="4840412" cy="3319887"/>
              <a:chOff x="7282588" y="121108"/>
              <a:chExt cx="4840412" cy="3319887"/>
            </a:xfrm>
          </p:grpSpPr>
          <p:grpSp>
            <p:nvGrpSpPr>
              <p:cNvPr id="9" name="Group 8"/>
              <p:cNvGrpSpPr/>
              <p:nvPr/>
            </p:nvGrpSpPr>
            <p:grpSpPr>
              <a:xfrm>
                <a:off x="7282588" y="135982"/>
                <a:ext cx="1160847" cy="927305"/>
                <a:chOff x="7282588" y="135982"/>
                <a:chExt cx="1160847" cy="927305"/>
              </a:xfrm>
            </p:grpSpPr>
            <p:sp>
              <p:nvSpPr>
                <p:cNvPr id="42" name="TextBox 41"/>
                <p:cNvSpPr txBox="1"/>
                <p:nvPr/>
              </p:nvSpPr>
              <p:spPr>
                <a:xfrm rot="10800000">
                  <a:off x="7282588" y="135982"/>
                  <a:ext cx="323165" cy="889000"/>
                </a:xfrm>
                <a:prstGeom prst="rect">
                  <a:avLst/>
                </a:prstGeom>
                <a:noFill/>
              </p:spPr>
              <p:txBody>
                <a:bodyPr vert="eaVert" wrap="square" rtlCol="0">
                  <a:spAutoFit/>
                </a:bodyPr>
                <a:lstStyle/>
                <a:p>
                  <a:r>
                    <a:rPr lang="en-SG" sz="900" dirty="0"/>
                    <a:t>293T </a:t>
                  </a:r>
                  <a:r>
                    <a:rPr lang="en-SG" sz="900" dirty="0" err="1"/>
                    <a:t>wt</a:t>
                  </a:r>
                  <a:endParaRPr lang="en-SG" sz="900" dirty="0"/>
                </a:p>
              </p:txBody>
            </p:sp>
            <p:sp>
              <p:nvSpPr>
                <p:cNvPr id="43" name="TextBox 42"/>
                <p:cNvSpPr txBox="1"/>
                <p:nvPr/>
              </p:nvSpPr>
              <p:spPr>
                <a:xfrm rot="10800000">
                  <a:off x="7563482" y="174287"/>
                  <a:ext cx="323165" cy="889000"/>
                </a:xfrm>
                <a:prstGeom prst="rect">
                  <a:avLst/>
                </a:prstGeom>
                <a:noFill/>
              </p:spPr>
              <p:txBody>
                <a:bodyPr vert="eaVert" wrap="square" rtlCol="0">
                  <a:spAutoFit/>
                </a:bodyPr>
                <a:lstStyle/>
                <a:p>
                  <a:r>
                    <a:rPr lang="en-SG" sz="900" dirty="0"/>
                    <a:t>Sample 1</a:t>
                  </a:r>
                </a:p>
              </p:txBody>
            </p:sp>
            <p:sp>
              <p:nvSpPr>
                <p:cNvPr id="44" name="TextBox 43"/>
                <p:cNvSpPr txBox="1"/>
                <p:nvPr/>
              </p:nvSpPr>
              <p:spPr>
                <a:xfrm rot="10800000">
                  <a:off x="7835271" y="174287"/>
                  <a:ext cx="323165" cy="889000"/>
                </a:xfrm>
                <a:prstGeom prst="rect">
                  <a:avLst/>
                </a:prstGeom>
                <a:noFill/>
              </p:spPr>
              <p:txBody>
                <a:bodyPr vert="eaVert" wrap="square" rtlCol="0">
                  <a:spAutoFit/>
                </a:bodyPr>
                <a:lstStyle/>
                <a:p>
                  <a:r>
                    <a:rPr lang="en-SG" sz="900" dirty="0"/>
                    <a:t>Sample 2</a:t>
                  </a:r>
                </a:p>
              </p:txBody>
            </p:sp>
            <p:sp>
              <p:nvSpPr>
                <p:cNvPr id="45" name="TextBox 44"/>
                <p:cNvSpPr txBox="1"/>
                <p:nvPr/>
              </p:nvSpPr>
              <p:spPr>
                <a:xfrm rot="10800000">
                  <a:off x="8120270" y="174287"/>
                  <a:ext cx="323165" cy="889000"/>
                </a:xfrm>
                <a:prstGeom prst="rect">
                  <a:avLst/>
                </a:prstGeom>
                <a:noFill/>
              </p:spPr>
              <p:txBody>
                <a:bodyPr vert="eaVert" wrap="square" rtlCol="0">
                  <a:spAutoFit/>
                </a:bodyPr>
                <a:lstStyle/>
                <a:p>
                  <a:r>
                    <a:rPr lang="en-SG" sz="900" dirty="0"/>
                    <a:t>Sample 3</a:t>
                  </a:r>
                </a:p>
              </p:txBody>
            </p:sp>
          </p:grpSp>
          <p:sp>
            <p:nvSpPr>
              <p:cNvPr id="10" name="TextBox 9"/>
              <p:cNvSpPr txBox="1"/>
              <p:nvPr/>
            </p:nvSpPr>
            <p:spPr>
              <a:xfrm rot="10800000">
                <a:off x="9630295" y="122537"/>
                <a:ext cx="323165" cy="889000"/>
              </a:xfrm>
              <a:prstGeom prst="rect">
                <a:avLst/>
              </a:prstGeom>
              <a:noFill/>
            </p:spPr>
            <p:txBody>
              <a:bodyPr vert="eaVert" wrap="square" rtlCol="0">
                <a:spAutoFit/>
              </a:bodyPr>
              <a:lstStyle/>
              <a:p>
                <a:r>
                  <a:rPr lang="en-SG" sz="900" dirty="0"/>
                  <a:t>293T </a:t>
                </a:r>
                <a:r>
                  <a:rPr lang="en-SG" sz="900" dirty="0" err="1"/>
                  <a:t>wt</a:t>
                </a:r>
                <a:endParaRPr lang="en-SG" sz="900" dirty="0"/>
              </a:p>
            </p:txBody>
          </p:sp>
          <p:sp>
            <p:nvSpPr>
              <p:cNvPr id="11" name="TextBox 10"/>
              <p:cNvSpPr txBox="1"/>
              <p:nvPr/>
            </p:nvSpPr>
            <p:spPr>
              <a:xfrm rot="10800000">
                <a:off x="9923837" y="130794"/>
                <a:ext cx="323165" cy="889000"/>
              </a:xfrm>
              <a:prstGeom prst="rect">
                <a:avLst/>
              </a:prstGeom>
              <a:noFill/>
            </p:spPr>
            <p:txBody>
              <a:bodyPr vert="eaVert" wrap="square" rtlCol="0">
                <a:spAutoFit/>
              </a:bodyPr>
              <a:lstStyle/>
              <a:p>
                <a:r>
                  <a:rPr lang="en-SG" sz="900" dirty="0"/>
                  <a:t>Sample 1</a:t>
                </a:r>
              </a:p>
            </p:txBody>
          </p:sp>
          <p:sp>
            <p:nvSpPr>
              <p:cNvPr id="12" name="TextBox 11"/>
              <p:cNvSpPr txBox="1"/>
              <p:nvPr/>
            </p:nvSpPr>
            <p:spPr>
              <a:xfrm rot="10800000">
                <a:off x="10217379" y="135982"/>
                <a:ext cx="323165" cy="889000"/>
              </a:xfrm>
              <a:prstGeom prst="rect">
                <a:avLst/>
              </a:prstGeom>
              <a:noFill/>
            </p:spPr>
            <p:txBody>
              <a:bodyPr vert="eaVert" wrap="square" rtlCol="0">
                <a:spAutoFit/>
              </a:bodyPr>
              <a:lstStyle/>
              <a:p>
                <a:r>
                  <a:rPr lang="en-SG" sz="900" dirty="0"/>
                  <a:t>Sample 2</a:t>
                </a:r>
              </a:p>
            </p:txBody>
          </p:sp>
          <p:sp>
            <p:nvSpPr>
              <p:cNvPr id="13" name="TextBox 12"/>
              <p:cNvSpPr txBox="1"/>
              <p:nvPr/>
            </p:nvSpPr>
            <p:spPr>
              <a:xfrm rot="10800000">
                <a:off x="10467977" y="121108"/>
                <a:ext cx="323165" cy="889000"/>
              </a:xfrm>
              <a:prstGeom prst="rect">
                <a:avLst/>
              </a:prstGeom>
              <a:noFill/>
            </p:spPr>
            <p:txBody>
              <a:bodyPr vert="eaVert" wrap="square" rtlCol="0">
                <a:spAutoFit/>
              </a:bodyPr>
              <a:lstStyle/>
              <a:p>
                <a:r>
                  <a:rPr lang="en-SG" sz="900" dirty="0"/>
                  <a:t>Sample 3</a:t>
                </a:r>
              </a:p>
            </p:txBody>
          </p:sp>
          <p:sp>
            <p:nvSpPr>
              <p:cNvPr id="14" name="TextBox 13"/>
              <p:cNvSpPr txBox="1"/>
              <p:nvPr/>
            </p:nvSpPr>
            <p:spPr>
              <a:xfrm>
                <a:off x="10834255" y="1439356"/>
                <a:ext cx="1288745" cy="215444"/>
              </a:xfrm>
              <a:prstGeom prst="rect">
                <a:avLst/>
              </a:prstGeom>
              <a:noFill/>
            </p:spPr>
            <p:txBody>
              <a:bodyPr wrap="square" rtlCol="0">
                <a:spAutoFit/>
              </a:bodyPr>
              <a:lstStyle/>
              <a:p>
                <a:r>
                  <a:rPr lang="en-SG" sz="800" dirty="0"/>
                  <a:t>Actin</a:t>
                </a:r>
              </a:p>
            </p:txBody>
          </p:sp>
          <p:grpSp>
            <p:nvGrpSpPr>
              <p:cNvPr id="15" name="Group 14"/>
              <p:cNvGrpSpPr/>
              <p:nvPr/>
            </p:nvGrpSpPr>
            <p:grpSpPr>
              <a:xfrm>
                <a:off x="7297900" y="1150742"/>
                <a:ext cx="4509008" cy="2290253"/>
                <a:chOff x="7297900" y="1150742"/>
                <a:chExt cx="4509008" cy="2290253"/>
              </a:xfrm>
            </p:grpSpPr>
            <p:pic>
              <p:nvPicPr>
                <p:cNvPr id="16" name="Picture 15"/>
                <p:cNvPicPr>
                  <a:picLocks noChangeAspect="1"/>
                </p:cNvPicPr>
                <p:nvPr/>
              </p:nvPicPr>
              <p:blipFill rotWithShape="1">
                <a:blip r:embed="rId2" cstate="print">
                  <a:extLst>
                    <a:ext uri="{28A0092B-C50C-407E-A947-70E740481C1C}">
                      <a14:useLocalDpi xmlns:a14="http://schemas.microsoft.com/office/drawing/2010/main" val="0"/>
                    </a:ext>
                  </a:extLst>
                </a:blip>
                <a:srcRect l="11079" t="19904" r="56983" b="72885"/>
                <a:stretch/>
              </p:blipFill>
              <p:spPr>
                <a:xfrm flipH="1">
                  <a:off x="7314659" y="1230353"/>
                  <a:ext cx="1092200" cy="184150"/>
                </a:xfrm>
                <a:prstGeom prst="rect">
                  <a:avLst/>
                </a:prstGeom>
              </p:spPr>
            </p:pic>
            <p:pic>
              <p:nvPicPr>
                <p:cNvPr id="17" name="Picture 16"/>
                <p:cNvPicPr>
                  <a:picLocks noChangeAspect="1"/>
                </p:cNvPicPr>
                <p:nvPr/>
              </p:nvPicPr>
              <p:blipFill rotWithShape="1">
                <a:blip r:embed="rId3" cstate="print">
                  <a:extLst>
                    <a:ext uri="{28A0092B-C50C-407E-A947-70E740481C1C}">
                      <a14:useLocalDpi xmlns:a14="http://schemas.microsoft.com/office/drawing/2010/main" val="0"/>
                    </a:ext>
                  </a:extLst>
                </a:blip>
                <a:srcRect l="8111" t="48210" r="54456" b="42243"/>
                <a:stretch/>
              </p:blipFill>
              <p:spPr>
                <a:xfrm>
                  <a:off x="9596611" y="1150742"/>
                  <a:ext cx="1280160" cy="243840"/>
                </a:xfrm>
                <a:prstGeom prst="rect">
                  <a:avLst/>
                </a:prstGeom>
              </p:spPr>
            </p:pic>
            <p:sp>
              <p:nvSpPr>
                <p:cNvPr id="18" name="TextBox 17"/>
                <p:cNvSpPr txBox="1"/>
                <p:nvPr/>
              </p:nvSpPr>
              <p:spPr>
                <a:xfrm>
                  <a:off x="8390289" y="1190055"/>
                  <a:ext cx="757151" cy="215444"/>
                </a:xfrm>
                <a:prstGeom prst="rect">
                  <a:avLst/>
                </a:prstGeom>
                <a:noFill/>
              </p:spPr>
              <p:txBody>
                <a:bodyPr wrap="square" rtlCol="0">
                  <a:spAutoFit/>
                </a:bodyPr>
                <a:lstStyle/>
                <a:p>
                  <a:r>
                    <a:rPr lang="en-SG" sz="800" dirty="0"/>
                    <a:t>RNASE H2A</a:t>
                  </a:r>
                </a:p>
              </p:txBody>
            </p:sp>
            <p:sp>
              <p:nvSpPr>
                <p:cNvPr id="19" name="TextBox 18"/>
                <p:cNvSpPr txBox="1"/>
                <p:nvPr/>
              </p:nvSpPr>
              <p:spPr>
                <a:xfrm>
                  <a:off x="10844990" y="1168952"/>
                  <a:ext cx="757151" cy="215444"/>
                </a:xfrm>
                <a:prstGeom prst="rect">
                  <a:avLst/>
                </a:prstGeom>
                <a:noFill/>
              </p:spPr>
              <p:txBody>
                <a:bodyPr wrap="square" rtlCol="0">
                  <a:spAutoFit/>
                </a:bodyPr>
                <a:lstStyle/>
                <a:p>
                  <a:r>
                    <a:rPr lang="en-SG" sz="800" dirty="0"/>
                    <a:t>RNASE H2B</a:t>
                  </a:r>
                </a:p>
              </p:txBody>
            </p:sp>
            <p:grpSp>
              <p:nvGrpSpPr>
                <p:cNvPr id="20" name="Group 19"/>
                <p:cNvGrpSpPr/>
                <p:nvPr/>
              </p:nvGrpSpPr>
              <p:grpSpPr>
                <a:xfrm>
                  <a:off x="7331288" y="1822139"/>
                  <a:ext cx="1996659" cy="1194723"/>
                  <a:chOff x="7320321" y="1468097"/>
                  <a:chExt cx="1996659" cy="1194723"/>
                </a:xfrm>
              </p:grpSpPr>
              <p:pic>
                <p:nvPicPr>
                  <p:cNvPr id="35" name="Picture 34"/>
                  <p:cNvPicPr>
                    <a:picLocks noChangeAspect="1"/>
                  </p:cNvPicPr>
                  <p:nvPr/>
                </p:nvPicPr>
                <p:blipFill rotWithShape="1">
                  <a:blip r:embed="rId4" cstate="print">
                    <a:extLst>
                      <a:ext uri="{28A0092B-C50C-407E-A947-70E740481C1C}">
                        <a14:useLocalDpi xmlns:a14="http://schemas.microsoft.com/office/drawing/2010/main" val="0"/>
                      </a:ext>
                    </a:extLst>
                  </a:blip>
                  <a:srcRect l="62032" t="60739" r="2271" b="27481"/>
                  <a:stretch/>
                </p:blipFill>
                <p:spPr>
                  <a:xfrm>
                    <a:off x="7320321" y="2377960"/>
                    <a:ext cx="1220783" cy="266179"/>
                  </a:xfrm>
                  <a:prstGeom prst="rect">
                    <a:avLst/>
                  </a:prstGeom>
                </p:spPr>
              </p:pic>
              <p:sp>
                <p:nvSpPr>
                  <p:cNvPr id="36" name="TextBox 35"/>
                  <p:cNvSpPr txBox="1"/>
                  <p:nvPr/>
                </p:nvSpPr>
                <p:spPr>
                  <a:xfrm>
                    <a:off x="8559829" y="2447376"/>
                    <a:ext cx="757151" cy="215444"/>
                  </a:xfrm>
                  <a:prstGeom prst="rect">
                    <a:avLst/>
                  </a:prstGeom>
                  <a:noFill/>
                </p:spPr>
                <p:txBody>
                  <a:bodyPr wrap="square" rtlCol="0">
                    <a:spAutoFit/>
                  </a:bodyPr>
                  <a:lstStyle/>
                  <a:p>
                    <a:r>
                      <a:rPr lang="en-SG" sz="800" dirty="0"/>
                      <a:t>RNASE H2C </a:t>
                    </a:r>
                  </a:p>
                </p:txBody>
              </p:sp>
              <p:grpSp>
                <p:nvGrpSpPr>
                  <p:cNvPr id="37" name="Group 36"/>
                  <p:cNvGrpSpPr/>
                  <p:nvPr/>
                </p:nvGrpSpPr>
                <p:grpSpPr>
                  <a:xfrm>
                    <a:off x="7320321" y="1468097"/>
                    <a:ext cx="1160847" cy="927305"/>
                    <a:chOff x="7258812" y="135982"/>
                    <a:chExt cx="1160847" cy="927305"/>
                  </a:xfrm>
                </p:grpSpPr>
                <p:sp>
                  <p:nvSpPr>
                    <p:cNvPr id="38" name="TextBox 37"/>
                    <p:cNvSpPr txBox="1"/>
                    <p:nvPr/>
                  </p:nvSpPr>
                  <p:spPr>
                    <a:xfrm rot="10800000">
                      <a:off x="7258812" y="135982"/>
                      <a:ext cx="323165" cy="889000"/>
                    </a:xfrm>
                    <a:prstGeom prst="rect">
                      <a:avLst/>
                    </a:prstGeom>
                    <a:noFill/>
                  </p:spPr>
                  <p:txBody>
                    <a:bodyPr vert="eaVert" wrap="square" rtlCol="0">
                      <a:spAutoFit/>
                    </a:bodyPr>
                    <a:lstStyle/>
                    <a:p>
                      <a:r>
                        <a:rPr lang="en-SG" sz="900" dirty="0"/>
                        <a:t>293T </a:t>
                      </a:r>
                      <a:r>
                        <a:rPr lang="en-SG" sz="900" dirty="0" err="1"/>
                        <a:t>wt</a:t>
                      </a:r>
                      <a:endParaRPr lang="en-SG" sz="900" dirty="0"/>
                    </a:p>
                  </p:txBody>
                </p:sp>
                <p:sp>
                  <p:nvSpPr>
                    <p:cNvPr id="39" name="TextBox 38"/>
                    <p:cNvSpPr txBox="1"/>
                    <p:nvPr/>
                  </p:nvSpPr>
                  <p:spPr>
                    <a:xfrm rot="10800000">
                      <a:off x="7539706" y="174287"/>
                      <a:ext cx="323165" cy="889000"/>
                    </a:xfrm>
                    <a:prstGeom prst="rect">
                      <a:avLst/>
                    </a:prstGeom>
                    <a:noFill/>
                  </p:spPr>
                  <p:txBody>
                    <a:bodyPr vert="eaVert" wrap="square" rtlCol="0">
                      <a:spAutoFit/>
                    </a:bodyPr>
                    <a:lstStyle/>
                    <a:p>
                      <a:r>
                        <a:rPr lang="en-SG" sz="900" dirty="0"/>
                        <a:t>Sample 1</a:t>
                      </a:r>
                    </a:p>
                  </p:txBody>
                </p:sp>
                <p:sp>
                  <p:nvSpPr>
                    <p:cNvPr id="40" name="TextBox 39"/>
                    <p:cNvSpPr txBox="1"/>
                    <p:nvPr/>
                  </p:nvSpPr>
                  <p:spPr>
                    <a:xfrm rot="10800000">
                      <a:off x="7811495" y="174287"/>
                      <a:ext cx="323165" cy="889000"/>
                    </a:xfrm>
                    <a:prstGeom prst="rect">
                      <a:avLst/>
                    </a:prstGeom>
                    <a:noFill/>
                  </p:spPr>
                  <p:txBody>
                    <a:bodyPr vert="eaVert" wrap="square" rtlCol="0">
                      <a:spAutoFit/>
                    </a:bodyPr>
                    <a:lstStyle/>
                    <a:p>
                      <a:r>
                        <a:rPr lang="en-SG" sz="900" dirty="0"/>
                        <a:t>Sample 2</a:t>
                      </a:r>
                    </a:p>
                  </p:txBody>
                </p:sp>
                <p:sp>
                  <p:nvSpPr>
                    <p:cNvPr id="41" name="TextBox 40"/>
                    <p:cNvSpPr txBox="1"/>
                    <p:nvPr/>
                  </p:nvSpPr>
                  <p:spPr>
                    <a:xfrm rot="10800000">
                      <a:off x="8096494" y="174287"/>
                      <a:ext cx="323165" cy="889000"/>
                    </a:xfrm>
                    <a:prstGeom prst="rect">
                      <a:avLst/>
                    </a:prstGeom>
                    <a:noFill/>
                  </p:spPr>
                  <p:txBody>
                    <a:bodyPr vert="eaVert" wrap="square" rtlCol="0">
                      <a:spAutoFit/>
                    </a:bodyPr>
                    <a:lstStyle/>
                    <a:p>
                      <a:r>
                        <a:rPr lang="en-SG" sz="900" dirty="0"/>
                        <a:t>Sample 3</a:t>
                      </a:r>
                    </a:p>
                  </p:txBody>
                </p:sp>
              </p:grpSp>
            </p:grpSp>
            <p:grpSp>
              <p:nvGrpSpPr>
                <p:cNvPr id="21" name="Group 20"/>
                <p:cNvGrpSpPr/>
                <p:nvPr/>
              </p:nvGrpSpPr>
              <p:grpSpPr>
                <a:xfrm>
                  <a:off x="9758167" y="1813886"/>
                  <a:ext cx="2048741" cy="1180666"/>
                  <a:chOff x="9662160" y="1481862"/>
                  <a:chExt cx="2048741" cy="1180666"/>
                </a:xfrm>
              </p:grpSpPr>
              <p:pic>
                <p:nvPicPr>
                  <p:cNvPr id="28" name="Picture 27"/>
                  <p:cNvPicPr>
                    <a:picLocks noChangeAspect="1"/>
                  </p:cNvPicPr>
                  <p:nvPr/>
                </p:nvPicPr>
                <p:blipFill rotWithShape="1">
                  <a:blip r:embed="rId5" cstate="print">
                    <a:extLst>
                      <a:ext uri="{28A0092B-C50C-407E-A947-70E740481C1C}">
                        <a14:useLocalDpi xmlns:a14="http://schemas.microsoft.com/office/drawing/2010/main" val="0"/>
                      </a:ext>
                    </a:extLst>
                  </a:blip>
                  <a:srcRect l="8556" t="66707" r="52897" b="26431"/>
                  <a:stretch/>
                </p:blipFill>
                <p:spPr>
                  <a:xfrm>
                    <a:off x="9662160" y="2433928"/>
                    <a:ext cx="1318260" cy="228600"/>
                  </a:xfrm>
                  <a:prstGeom prst="rect">
                    <a:avLst/>
                  </a:prstGeom>
                </p:spPr>
              </p:pic>
              <p:sp>
                <p:nvSpPr>
                  <p:cNvPr id="29" name="TextBox 28"/>
                  <p:cNvSpPr txBox="1"/>
                  <p:nvPr/>
                </p:nvSpPr>
                <p:spPr>
                  <a:xfrm>
                    <a:off x="10953750" y="2440506"/>
                    <a:ext cx="757151" cy="215444"/>
                  </a:xfrm>
                  <a:prstGeom prst="rect">
                    <a:avLst/>
                  </a:prstGeom>
                  <a:noFill/>
                </p:spPr>
                <p:txBody>
                  <a:bodyPr wrap="square" rtlCol="0">
                    <a:spAutoFit/>
                  </a:bodyPr>
                  <a:lstStyle/>
                  <a:p>
                    <a:r>
                      <a:rPr lang="en-SG" sz="800" dirty="0"/>
                      <a:t>FEN1</a:t>
                    </a:r>
                  </a:p>
                </p:txBody>
              </p:sp>
              <p:grpSp>
                <p:nvGrpSpPr>
                  <p:cNvPr id="30" name="Group 29"/>
                  <p:cNvGrpSpPr/>
                  <p:nvPr/>
                </p:nvGrpSpPr>
                <p:grpSpPr>
                  <a:xfrm>
                    <a:off x="9681866" y="1481862"/>
                    <a:ext cx="1160847" cy="927305"/>
                    <a:chOff x="7282588" y="135982"/>
                    <a:chExt cx="1160847" cy="927305"/>
                  </a:xfrm>
                </p:grpSpPr>
                <p:sp>
                  <p:nvSpPr>
                    <p:cNvPr id="31" name="TextBox 30"/>
                    <p:cNvSpPr txBox="1"/>
                    <p:nvPr/>
                  </p:nvSpPr>
                  <p:spPr>
                    <a:xfrm rot="10800000">
                      <a:off x="7282588" y="135982"/>
                      <a:ext cx="323165" cy="889000"/>
                    </a:xfrm>
                    <a:prstGeom prst="rect">
                      <a:avLst/>
                    </a:prstGeom>
                    <a:noFill/>
                  </p:spPr>
                  <p:txBody>
                    <a:bodyPr vert="eaVert" wrap="square" rtlCol="0">
                      <a:spAutoFit/>
                    </a:bodyPr>
                    <a:lstStyle/>
                    <a:p>
                      <a:r>
                        <a:rPr lang="en-SG" sz="900" dirty="0"/>
                        <a:t>293T </a:t>
                      </a:r>
                      <a:r>
                        <a:rPr lang="en-SG" sz="900" dirty="0" err="1"/>
                        <a:t>wt</a:t>
                      </a:r>
                      <a:endParaRPr lang="en-SG" sz="900" dirty="0"/>
                    </a:p>
                  </p:txBody>
                </p:sp>
                <p:sp>
                  <p:nvSpPr>
                    <p:cNvPr id="32" name="TextBox 31"/>
                    <p:cNvSpPr txBox="1"/>
                    <p:nvPr/>
                  </p:nvSpPr>
                  <p:spPr>
                    <a:xfrm rot="10800000">
                      <a:off x="7563482" y="174287"/>
                      <a:ext cx="323165" cy="889000"/>
                    </a:xfrm>
                    <a:prstGeom prst="rect">
                      <a:avLst/>
                    </a:prstGeom>
                    <a:noFill/>
                  </p:spPr>
                  <p:txBody>
                    <a:bodyPr vert="eaVert" wrap="square" rtlCol="0">
                      <a:spAutoFit/>
                    </a:bodyPr>
                    <a:lstStyle/>
                    <a:p>
                      <a:r>
                        <a:rPr lang="en-SG" sz="900" dirty="0"/>
                        <a:t>Sample 1</a:t>
                      </a:r>
                    </a:p>
                  </p:txBody>
                </p:sp>
                <p:sp>
                  <p:nvSpPr>
                    <p:cNvPr id="33" name="TextBox 32"/>
                    <p:cNvSpPr txBox="1"/>
                    <p:nvPr/>
                  </p:nvSpPr>
                  <p:spPr>
                    <a:xfrm rot="10800000">
                      <a:off x="7835271" y="174287"/>
                      <a:ext cx="323165" cy="889000"/>
                    </a:xfrm>
                    <a:prstGeom prst="rect">
                      <a:avLst/>
                    </a:prstGeom>
                    <a:noFill/>
                  </p:spPr>
                  <p:txBody>
                    <a:bodyPr vert="eaVert" wrap="square" rtlCol="0">
                      <a:spAutoFit/>
                    </a:bodyPr>
                    <a:lstStyle/>
                    <a:p>
                      <a:r>
                        <a:rPr lang="en-SG" sz="900" dirty="0"/>
                        <a:t>Sample 2</a:t>
                      </a:r>
                    </a:p>
                  </p:txBody>
                </p:sp>
                <p:sp>
                  <p:nvSpPr>
                    <p:cNvPr id="34" name="TextBox 33"/>
                    <p:cNvSpPr txBox="1"/>
                    <p:nvPr/>
                  </p:nvSpPr>
                  <p:spPr>
                    <a:xfrm rot="10800000">
                      <a:off x="8120270" y="174287"/>
                      <a:ext cx="323165" cy="889000"/>
                    </a:xfrm>
                    <a:prstGeom prst="rect">
                      <a:avLst/>
                    </a:prstGeom>
                    <a:noFill/>
                  </p:spPr>
                  <p:txBody>
                    <a:bodyPr vert="eaVert" wrap="square" rtlCol="0">
                      <a:spAutoFit/>
                    </a:bodyPr>
                    <a:lstStyle/>
                    <a:p>
                      <a:r>
                        <a:rPr lang="en-SG" sz="900" dirty="0"/>
                        <a:t>Sample 3</a:t>
                      </a:r>
                    </a:p>
                  </p:txBody>
                </p:sp>
              </p:grpSp>
            </p:grpSp>
            <p:sp>
              <p:nvSpPr>
                <p:cNvPr id="22" name="TextBox 21"/>
                <p:cNvSpPr txBox="1"/>
                <p:nvPr/>
              </p:nvSpPr>
              <p:spPr>
                <a:xfrm>
                  <a:off x="8411227" y="1537158"/>
                  <a:ext cx="1288745" cy="215444"/>
                </a:xfrm>
                <a:prstGeom prst="rect">
                  <a:avLst/>
                </a:prstGeom>
                <a:noFill/>
              </p:spPr>
              <p:txBody>
                <a:bodyPr wrap="square" rtlCol="0">
                  <a:spAutoFit/>
                </a:bodyPr>
                <a:lstStyle/>
                <a:p>
                  <a:r>
                    <a:rPr lang="en-SG" sz="800" dirty="0"/>
                    <a:t>Actin</a:t>
                  </a:r>
                </a:p>
              </p:txBody>
            </p:sp>
            <p:sp>
              <p:nvSpPr>
                <p:cNvPr id="23" name="TextBox 22"/>
                <p:cNvSpPr txBox="1"/>
                <p:nvPr/>
              </p:nvSpPr>
              <p:spPr>
                <a:xfrm>
                  <a:off x="8650710" y="3068702"/>
                  <a:ext cx="1288745" cy="215444"/>
                </a:xfrm>
                <a:prstGeom prst="rect">
                  <a:avLst/>
                </a:prstGeom>
                <a:noFill/>
              </p:spPr>
              <p:txBody>
                <a:bodyPr wrap="square" rtlCol="0">
                  <a:spAutoFit/>
                </a:bodyPr>
                <a:lstStyle/>
                <a:p>
                  <a:r>
                    <a:rPr lang="en-SG" sz="800" dirty="0"/>
                    <a:t>Actin</a:t>
                  </a:r>
                </a:p>
              </p:txBody>
            </p:sp>
            <p:pic>
              <p:nvPicPr>
                <p:cNvPr id="24" name="Picture 23"/>
                <p:cNvPicPr>
                  <a:picLocks noChangeAspect="1"/>
                </p:cNvPicPr>
                <p:nvPr/>
              </p:nvPicPr>
              <p:blipFill rotWithShape="1">
                <a:blip r:embed="rId6" cstate="print">
                  <a:extLst>
                    <a:ext uri="{28A0092B-C50C-407E-A947-70E740481C1C}">
                      <a14:useLocalDpi xmlns:a14="http://schemas.microsoft.com/office/drawing/2010/main" val="0"/>
                    </a:ext>
                  </a:extLst>
                </a:blip>
                <a:srcRect l="7294" t="38067" r="57083" b="53647"/>
                <a:stretch/>
              </p:blipFill>
              <p:spPr>
                <a:xfrm>
                  <a:off x="7297900" y="1549725"/>
                  <a:ext cx="1083968" cy="211634"/>
                </a:xfrm>
                <a:prstGeom prst="rect">
                  <a:avLst/>
                </a:prstGeom>
              </p:spPr>
            </p:pic>
            <p:pic>
              <p:nvPicPr>
                <p:cNvPr id="25" name="Picture 24"/>
                <p:cNvPicPr>
                  <a:picLocks noChangeAspect="1"/>
                </p:cNvPicPr>
                <p:nvPr/>
              </p:nvPicPr>
              <p:blipFill rotWithShape="1">
                <a:blip r:embed="rId7" cstate="print">
                  <a:extLst>
                    <a:ext uri="{28A0092B-C50C-407E-A947-70E740481C1C}">
                      <a14:useLocalDpi xmlns:a14="http://schemas.microsoft.com/office/drawing/2010/main" val="0"/>
                    </a:ext>
                  </a:extLst>
                </a:blip>
                <a:srcRect l="43387" t="38647" r="19468" b="51657"/>
                <a:stretch/>
              </p:blipFill>
              <p:spPr>
                <a:xfrm>
                  <a:off x="9671862" y="1513326"/>
                  <a:ext cx="1190503" cy="247649"/>
                </a:xfrm>
                <a:prstGeom prst="rect">
                  <a:avLst/>
                </a:prstGeom>
              </p:spPr>
            </p:pic>
            <p:pic>
              <p:nvPicPr>
                <p:cNvPr id="26" name="Picture 25"/>
                <p:cNvPicPr>
                  <a:picLocks noChangeAspect="1"/>
                </p:cNvPicPr>
                <p:nvPr/>
              </p:nvPicPr>
              <p:blipFill rotWithShape="1">
                <a:blip r:embed="rId8" cstate="print">
                  <a:extLst>
                    <a:ext uri="{28A0092B-C50C-407E-A947-70E740481C1C}">
                      <a14:useLocalDpi xmlns:a14="http://schemas.microsoft.com/office/drawing/2010/main" val="0"/>
                    </a:ext>
                  </a:extLst>
                </a:blip>
                <a:srcRect l="8827" t="72706" r="56477" b="18181"/>
                <a:stretch/>
              </p:blipFill>
              <p:spPr>
                <a:xfrm>
                  <a:off x="7355064" y="3119161"/>
                  <a:ext cx="1259113" cy="232757"/>
                </a:xfrm>
                <a:prstGeom prst="rect">
                  <a:avLst/>
                </a:prstGeom>
              </p:spPr>
            </p:pic>
            <p:pic>
              <p:nvPicPr>
                <p:cNvPr id="27" name="Picture 26"/>
                <p:cNvPicPr>
                  <a:picLocks noChangeAspect="1"/>
                </p:cNvPicPr>
                <p:nvPr/>
              </p:nvPicPr>
              <p:blipFill rotWithShape="1">
                <a:blip r:embed="rId9" cstate="print">
                  <a:extLst>
                    <a:ext uri="{28A0092B-C50C-407E-A947-70E740481C1C}">
                      <a14:useLocalDpi xmlns:a14="http://schemas.microsoft.com/office/drawing/2010/main" val="0"/>
                    </a:ext>
                  </a:extLst>
                </a:blip>
                <a:srcRect l="43447" t="72996" r="19444" b="16914"/>
                <a:stretch/>
              </p:blipFill>
              <p:spPr>
                <a:xfrm>
                  <a:off x="9750115" y="3183301"/>
                  <a:ext cx="1346662" cy="257694"/>
                </a:xfrm>
                <a:prstGeom prst="rect">
                  <a:avLst/>
                </a:prstGeom>
              </p:spPr>
            </p:pic>
          </p:grpSp>
        </p:grpSp>
      </p:grpSp>
      <p:sp>
        <p:nvSpPr>
          <p:cNvPr id="52" name="TextBox 51"/>
          <p:cNvSpPr txBox="1"/>
          <p:nvPr/>
        </p:nvSpPr>
        <p:spPr>
          <a:xfrm>
            <a:off x="4456523" y="3418564"/>
            <a:ext cx="1288745" cy="215444"/>
          </a:xfrm>
          <a:prstGeom prst="rect">
            <a:avLst/>
          </a:prstGeom>
          <a:noFill/>
        </p:spPr>
        <p:txBody>
          <a:bodyPr wrap="square" rtlCol="0">
            <a:spAutoFit/>
          </a:bodyPr>
          <a:lstStyle/>
          <a:p>
            <a:r>
              <a:rPr lang="en-SG" sz="800" dirty="0"/>
              <a:t>Actin</a:t>
            </a:r>
          </a:p>
        </p:txBody>
      </p:sp>
      <p:sp>
        <p:nvSpPr>
          <p:cNvPr id="66" name="TextBox 65"/>
          <p:cNvSpPr txBox="1"/>
          <p:nvPr/>
        </p:nvSpPr>
        <p:spPr>
          <a:xfrm>
            <a:off x="4615028" y="2011502"/>
            <a:ext cx="1288745" cy="215444"/>
          </a:xfrm>
          <a:prstGeom prst="rect">
            <a:avLst/>
          </a:prstGeom>
          <a:noFill/>
        </p:spPr>
        <p:txBody>
          <a:bodyPr wrap="square" rtlCol="0">
            <a:spAutoFit/>
          </a:bodyPr>
          <a:lstStyle/>
          <a:p>
            <a:r>
              <a:rPr lang="en-SG" sz="800" dirty="0"/>
              <a:t>Actin</a:t>
            </a:r>
          </a:p>
        </p:txBody>
      </p:sp>
      <p:pic>
        <p:nvPicPr>
          <p:cNvPr id="46" name="Picture 45"/>
          <p:cNvPicPr>
            <a:picLocks noChangeAspect="1"/>
          </p:cNvPicPr>
          <p:nvPr/>
        </p:nvPicPr>
        <p:blipFill rotWithShape="1">
          <a:blip r:embed="rId10" cstate="print">
            <a:extLst>
              <a:ext uri="{28A0092B-C50C-407E-A947-70E740481C1C}">
                <a14:useLocalDpi xmlns:a14="http://schemas.microsoft.com/office/drawing/2010/main" val="0"/>
              </a:ext>
            </a:extLst>
          </a:blip>
          <a:srcRect l="12756" t="66476" r="51011" b="22080"/>
          <a:stretch/>
        </p:blipFill>
        <p:spPr>
          <a:xfrm>
            <a:off x="525237" y="3340501"/>
            <a:ext cx="1239124" cy="301043"/>
          </a:xfrm>
          <a:prstGeom prst="rect">
            <a:avLst/>
          </a:prstGeom>
        </p:spPr>
      </p:pic>
      <p:pic>
        <p:nvPicPr>
          <p:cNvPr id="47" name="Picture 46"/>
          <p:cNvPicPr>
            <a:picLocks noChangeAspect="1"/>
          </p:cNvPicPr>
          <p:nvPr/>
        </p:nvPicPr>
        <p:blipFill rotWithShape="1">
          <a:blip r:embed="rId11" cstate="print">
            <a:extLst>
              <a:ext uri="{28A0092B-C50C-407E-A947-70E740481C1C}">
                <a14:useLocalDpi xmlns:a14="http://schemas.microsoft.com/office/drawing/2010/main" val="0"/>
              </a:ext>
            </a:extLst>
          </a:blip>
          <a:srcRect l="16436" t="42383" r="47929" b="45638"/>
          <a:stretch/>
        </p:blipFill>
        <p:spPr>
          <a:xfrm>
            <a:off x="519041" y="3563971"/>
            <a:ext cx="1323392" cy="355139"/>
          </a:xfrm>
          <a:prstGeom prst="rect">
            <a:avLst/>
          </a:prstGeom>
        </p:spPr>
      </p:pic>
      <p:pic>
        <p:nvPicPr>
          <p:cNvPr id="48" name="Picture 47"/>
          <p:cNvPicPr>
            <a:picLocks noChangeAspect="1"/>
          </p:cNvPicPr>
          <p:nvPr/>
        </p:nvPicPr>
        <p:blipFill rotWithShape="1">
          <a:blip r:embed="rId11" cstate="print">
            <a:extLst>
              <a:ext uri="{28A0092B-C50C-407E-A947-70E740481C1C}">
                <a14:useLocalDpi xmlns:a14="http://schemas.microsoft.com/office/drawing/2010/main" val="0"/>
              </a:ext>
            </a:extLst>
          </a:blip>
          <a:srcRect l="58108" t="44560" r="8591" b="44049"/>
          <a:stretch/>
        </p:blipFill>
        <p:spPr>
          <a:xfrm>
            <a:off x="3020343" y="3656547"/>
            <a:ext cx="1138844" cy="290945"/>
          </a:xfrm>
          <a:prstGeom prst="rect">
            <a:avLst/>
          </a:prstGeom>
        </p:spPr>
      </p:pic>
      <p:sp>
        <p:nvSpPr>
          <p:cNvPr id="49" name="TextBox 48"/>
          <p:cNvSpPr txBox="1"/>
          <p:nvPr/>
        </p:nvSpPr>
        <p:spPr>
          <a:xfrm>
            <a:off x="1812966" y="3297379"/>
            <a:ext cx="757151" cy="215444"/>
          </a:xfrm>
          <a:prstGeom prst="rect">
            <a:avLst/>
          </a:prstGeom>
          <a:noFill/>
        </p:spPr>
        <p:txBody>
          <a:bodyPr wrap="square" rtlCol="0">
            <a:spAutoFit/>
          </a:bodyPr>
          <a:lstStyle/>
          <a:p>
            <a:r>
              <a:rPr lang="en-SG" sz="800" dirty="0"/>
              <a:t>RNASE H2C </a:t>
            </a:r>
          </a:p>
        </p:txBody>
      </p:sp>
      <p:sp>
        <p:nvSpPr>
          <p:cNvPr id="50" name="TextBox 49"/>
          <p:cNvSpPr txBox="1"/>
          <p:nvPr/>
        </p:nvSpPr>
        <p:spPr>
          <a:xfrm>
            <a:off x="1787016" y="3641545"/>
            <a:ext cx="1288745" cy="215444"/>
          </a:xfrm>
          <a:prstGeom prst="rect">
            <a:avLst/>
          </a:prstGeom>
          <a:noFill/>
        </p:spPr>
        <p:txBody>
          <a:bodyPr wrap="square" rtlCol="0">
            <a:spAutoFit/>
          </a:bodyPr>
          <a:lstStyle/>
          <a:p>
            <a:r>
              <a:rPr lang="en-SG" sz="800" dirty="0"/>
              <a:t>Actin</a:t>
            </a:r>
          </a:p>
        </p:txBody>
      </p:sp>
      <p:sp>
        <p:nvSpPr>
          <p:cNvPr id="51" name="TextBox 50"/>
          <p:cNvSpPr txBox="1"/>
          <p:nvPr/>
        </p:nvSpPr>
        <p:spPr>
          <a:xfrm>
            <a:off x="4153007" y="3381170"/>
            <a:ext cx="757151" cy="215444"/>
          </a:xfrm>
          <a:prstGeom prst="rect">
            <a:avLst/>
          </a:prstGeom>
          <a:noFill/>
        </p:spPr>
        <p:txBody>
          <a:bodyPr wrap="square" rtlCol="0">
            <a:spAutoFit/>
          </a:bodyPr>
          <a:lstStyle/>
          <a:p>
            <a:r>
              <a:rPr lang="en-SG" sz="800" dirty="0"/>
              <a:t>FEN1</a:t>
            </a:r>
          </a:p>
        </p:txBody>
      </p:sp>
      <p:sp>
        <p:nvSpPr>
          <p:cNvPr id="53" name="TextBox 52"/>
          <p:cNvSpPr txBox="1"/>
          <p:nvPr/>
        </p:nvSpPr>
        <p:spPr>
          <a:xfrm rot="10800000">
            <a:off x="528921" y="2621158"/>
            <a:ext cx="323165" cy="646031"/>
          </a:xfrm>
          <a:prstGeom prst="rect">
            <a:avLst/>
          </a:prstGeom>
          <a:noFill/>
        </p:spPr>
        <p:txBody>
          <a:bodyPr vert="eaVert" wrap="square" rtlCol="0">
            <a:spAutoFit/>
          </a:bodyPr>
          <a:lstStyle/>
          <a:p>
            <a:r>
              <a:rPr lang="en-SG" sz="900" dirty="0"/>
              <a:t>Hela </a:t>
            </a:r>
            <a:r>
              <a:rPr lang="en-SG" sz="900" dirty="0" err="1"/>
              <a:t>wt</a:t>
            </a:r>
            <a:endParaRPr lang="en-SG" sz="900" dirty="0"/>
          </a:p>
        </p:txBody>
      </p:sp>
      <p:sp>
        <p:nvSpPr>
          <p:cNvPr id="54" name="TextBox 53"/>
          <p:cNvSpPr txBox="1"/>
          <p:nvPr/>
        </p:nvSpPr>
        <p:spPr>
          <a:xfrm rot="10800000">
            <a:off x="819694" y="2392681"/>
            <a:ext cx="323165" cy="889000"/>
          </a:xfrm>
          <a:prstGeom prst="rect">
            <a:avLst/>
          </a:prstGeom>
          <a:noFill/>
        </p:spPr>
        <p:txBody>
          <a:bodyPr vert="eaVert" wrap="square" rtlCol="0">
            <a:spAutoFit/>
          </a:bodyPr>
          <a:lstStyle/>
          <a:p>
            <a:r>
              <a:rPr lang="en-SG" sz="900" dirty="0"/>
              <a:t>Sample 1</a:t>
            </a:r>
          </a:p>
        </p:txBody>
      </p:sp>
      <p:sp>
        <p:nvSpPr>
          <p:cNvPr id="55" name="TextBox 54"/>
          <p:cNvSpPr txBox="1"/>
          <p:nvPr/>
        </p:nvSpPr>
        <p:spPr>
          <a:xfrm rot="10800000">
            <a:off x="1107908" y="2388895"/>
            <a:ext cx="323165" cy="889000"/>
          </a:xfrm>
          <a:prstGeom prst="rect">
            <a:avLst/>
          </a:prstGeom>
          <a:noFill/>
        </p:spPr>
        <p:txBody>
          <a:bodyPr vert="eaVert" wrap="square" rtlCol="0">
            <a:spAutoFit/>
          </a:bodyPr>
          <a:lstStyle/>
          <a:p>
            <a:r>
              <a:rPr lang="en-SG" sz="900" dirty="0"/>
              <a:t>Sample 2</a:t>
            </a:r>
          </a:p>
        </p:txBody>
      </p:sp>
      <p:sp>
        <p:nvSpPr>
          <p:cNvPr id="56" name="TextBox 55"/>
          <p:cNvSpPr txBox="1"/>
          <p:nvPr/>
        </p:nvSpPr>
        <p:spPr>
          <a:xfrm rot="10800000">
            <a:off x="1399756" y="2392681"/>
            <a:ext cx="323165" cy="889000"/>
          </a:xfrm>
          <a:prstGeom prst="rect">
            <a:avLst/>
          </a:prstGeom>
          <a:noFill/>
        </p:spPr>
        <p:txBody>
          <a:bodyPr vert="eaVert" wrap="square" rtlCol="0">
            <a:spAutoFit/>
          </a:bodyPr>
          <a:lstStyle/>
          <a:p>
            <a:r>
              <a:rPr lang="en-SG" sz="900" dirty="0"/>
              <a:t>Sample 3</a:t>
            </a:r>
          </a:p>
        </p:txBody>
      </p:sp>
      <p:sp>
        <p:nvSpPr>
          <p:cNvPr id="57" name="TextBox 56"/>
          <p:cNvSpPr txBox="1"/>
          <p:nvPr/>
        </p:nvSpPr>
        <p:spPr>
          <a:xfrm rot="10800000">
            <a:off x="3014993" y="2371277"/>
            <a:ext cx="323165" cy="889000"/>
          </a:xfrm>
          <a:prstGeom prst="rect">
            <a:avLst/>
          </a:prstGeom>
          <a:noFill/>
        </p:spPr>
        <p:txBody>
          <a:bodyPr vert="eaVert" wrap="square" rtlCol="0">
            <a:spAutoFit/>
          </a:bodyPr>
          <a:lstStyle/>
          <a:p>
            <a:r>
              <a:rPr lang="en-SG" sz="900" dirty="0"/>
              <a:t>Hela </a:t>
            </a:r>
            <a:r>
              <a:rPr lang="en-SG" sz="900" dirty="0" err="1"/>
              <a:t>wt</a:t>
            </a:r>
            <a:endParaRPr lang="en-SG" sz="900" dirty="0"/>
          </a:p>
        </p:txBody>
      </p:sp>
      <p:sp>
        <p:nvSpPr>
          <p:cNvPr id="58" name="TextBox 57"/>
          <p:cNvSpPr txBox="1"/>
          <p:nvPr/>
        </p:nvSpPr>
        <p:spPr>
          <a:xfrm rot="10800000">
            <a:off x="3295887" y="2408402"/>
            <a:ext cx="323165" cy="889000"/>
          </a:xfrm>
          <a:prstGeom prst="rect">
            <a:avLst/>
          </a:prstGeom>
          <a:noFill/>
        </p:spPr>
        <p:txBody>
          <a:bodyPr vert="eaVert" wrap="square" rtlCol="0">
            <a:spAutoFit/>
          </a:bodyPr>
          <a:lstStyle/>
          <a:p>
            <a:r>
              <a:rPr lang="en-SG" sz="900" dirty="0"/>
              <a:t>Sample 1</a:t>
            </a:r>
          </a:p>
        </p:txBody>
      </p:sp>
      <p:sp>
        <p:nvSpPr>
          <p:cNvPr id="59" name="TextBox 58"/>
          <p:cNvSpPr txBox="1"/>
          <p:nvPr/>
        </p:nvSpPr>
        <p:spPr>
          <a:xfrm rot="10800000">
            <a:off x="3591849" y="2426033"/>
            <a:ext cx="323165" cy="889000"/>
          </a:xfrm>
          <a:prstGeom prst="rect">
            <a:avLst/>
          </a:prstGeom>
          <a:noFill/>
        </p:spPr>
        <p:txBody>
          <a:bodyPr vert="eaVert" wrap="square" rtlCol="0">
            <a:spAutoFit/>
          </a:bodyPr>
          <a:lstStyle/>
          <a:p>
            <a:r>
              <a:rPr lang="en-SG" sz="900" dirty="0"/>
              <a:t>Sample 2</a:t>
            </a:r>
          </a:p>
        </p:txBody>
      </p:sp>
      <p:sp>
        <p:nvSpPr>
          <p:cNvPr id="60" name="TextBox 59"/>
          <p:cNvSpPr txBox="1"/>
          <p:nvPr/>
        </p:nvSpPr>
        <p:spPr>
          <a:xfrm rot="10800000">
            <a:off x="3837955" y="2397328"/>
            <a:ext cx="323165" cy="889000"/>
          </a:xfrm>
          <a:prstGeom prst="rect">
            <a:avLst/>
          </a:prstGeom>
          <a:noFill/>
        </p:spPr>
        <p:txBody>
          <a:bodyPr vert="eaVert" wrap="square" rtlCol="0">
            <a:spAutoFit/>
          </a:bodyPr>
          <a:lstStyle/>
          <a:p>
            <a:r>
              <a:rPr lang="en-SG" sz="900" dirty="0"/>
              <a:t>Sample 3</a:t>
            </a:r>
          </a:p>
        </p:txBody>
      </p:sp>
      <p:sp>
        <p:nvSpPr>
          <p:cNvPr id="61" name="TextBox 60"/>
          <p:cNvSpPr txBox="1"/>
          <p:nvPr/>
        </p:nvSpPr>
        <p:spPr>
          <a:xfrm rot="10800000">
            <a:off x="3014993" y="928276"/>
            <a:ext cx="323165" cy="889000"/>
          </a:xfrm>
          <a:prstGeom prst="rect">
            <a:avLst/>
          </a:prstGeom>
          <a:noFill/>
        </p:spPr>
        <p:txBody>
          <a:bodyPr vert="eaVert" wrap="square" rtlCol="0">
            <a:spAutoFit/>
          </a:bodyPr>
          <a:lstStyle/>
          <a:p>
            <a:r>
              <a:rPr lang="en-SG" sz="900" dirty="0"/>
              <a:t>Hela </a:t>
            </a:r>
            <a:r>
              <a:rPr lang="en-SG" sz="900" dirty="0" err="1"/>
              <a:t>wt</a:t>
            </a:r>
            <a:endParaRPr lang="en-SG" sz="900" dirty="0"/>
          </a:p>
        </p:txBody>
      </p:sp>
      <p:sp>
        <p:nvSpPr>
          <p:cNvPr id="62" name="TextBox 61"/>
          <p:cNvSpPr txBox="1"/>
          <p:nvPr/>
        </p:nvSpPr>
        <p:spPr>
          <a:xfrm rot="10800000">
            <a:off x="3295887" y="966581"/>
            <a:ext cx="323165" cy="889000"/>
          </a:xfrm>
          <a:prstGeom prst="rect">
            <a:avLst/>
          </a:prstGeom>
          <a:noFill/>
        </p:spPr>
        <p:txBody>
          <a:bodyPr vert="eaVert" wrap="square" rtlCol="0">
            <a:spAutoFit/>
          </a:bodyPr>
          <a:lstStyle/>
          <a:p>
            <a:r>
              <a:rPr lang="en-SG" sz="900" dirty="0"/>
              <a:t>Sample 1</a:t>
            </a:r>
          </a:p>
        </p:txBody>
      </p:sp>
      <p:sp>
        <p:nvSpPr>
          <p:cNvPr id="63" name="TextBox 62"/>
          <p:cNvSpPr txBox="1"/>
          <p:nvPr/>
        </p:nvSpPr>
        <p:spPr>
          <a:xfrm rot="10800000">
            <a:off x="3591849" y="955683"/>
            <a:ext cx="323165" cy="889000"/>
          </a:xfrm>
          <a:prstGeom prst="rect">
            <a:avLst/>
          </a:prstGeom>
          <a:noFill/>
        </p:spPr>
        <p:txBody>
          <a:bodyPr vert="eaVert" wrap="square" rtlCol="0">
            <a:spAutoFit/>
          </a:bodyPr>
          <a:lstStyle/>
          <a:p>
            <a:r>
              <a:rPr lang="en-SG" sz="900" dirty="0"/>
              <a:t>Sample 2</a:t>
            </a:r>
          </a:p>
        </p:txBody>
      </p:sp>
      <p:sp>
        <p:nvSpPr>
          <p:cNvPr id="64" name="TextBox 63"/>
          <p:cNvSpPr txBox="1"/>
          <p:nvPr/>
        </p:nvSpPr>
        <p:spPr>
          <a:xfrm rot="10800000">
            <a:off x="3875602" y="966581"/>
            <a:ext cx="323165" cy="889000"/>
          </a:xfrm>
          <a:prstGeom prst="rect">
            <a:avLst/>
          </a:prstGeom>
          <a:noFill/>
        </p:spPr>
        <p:txBody>
          <a:bodyPr vert="eaVert" wrap="square" rtlCol="0">
            <a:spAutoFit/>
          </a:bodyPr>
          <a:lstStyle/>
          <a:p>
            <a:r>
              <a:rPr lang="en-SG" sz="900" dirty="0"/>
              <a:t>Sample 3</a:t>
            </a:r>
          </a:p>
        </p:txBody>
      </p:sp>
      <p:sp>
        <p:nvSpPr>
          <p:cNvPr id="65" name="TextBox 64"/>
          <p:cNvSpPr txBox="1"/>
          <p:nvPr/>
        </p:nvSpPr>
        <p:spPr>
          <a:xfrm>
            <a:off x="4202271" y="1902898"/>
            <a:ext cx="757151" cy="215444"/>
          </a:xfrm>
          <a:prstGeom prst="rect">
            <a:avLst/>
          </a:prstGeom>
          <a:noFill/>
        </p:spPr>
        <p:txBody>
          <a:bodyPr wrap="square" rtlCol="0">
            <a:spAutoFit/>
          </a:bodyPr>
          <a:lstStyle/>
          <a:p>
            <a:r>
              <a:rPr lang="en-SG" sz="800" dirty="0"/>
              <a:t>RNASE H2B</a:t>
            </a:r>
          </a:p>
        </p:txBody>
      </p:sp>
      <p:sp>
        <p:nvSpPr>
          <p:cNvPr id="67" name="TextBox 66"/>
          <p:cNvSpPr txBox="1"/>
          <p:nvPr/>
        </p:nvSpPr>
        <p:spPr>
          <a:xfrm>
            <a:off x="1936097" y="2304489"/>
            <a:ext cx="1288745" cy="215444"/>
          </a:xfrm>
          <a:prstGeom prst="rect">
            <a:avLst/>
          </a:prstGeom>
          <a:noFill/>
        </p:spPr>
        <p:txBody>
          <a:bodyPr wrap="square" rtlCol="0">
            <a:spAutoFit/>
          </a:bodyPr>
          <a:lstStyle/>
          <a:p>
            <a:r>
              <a:rPr lang="en-SG" sz="800" dirty="0"/>
              <a:t>Actin</a:t>
            </a:r>
          </a:p>
        </p:txBody>
      </p:sp>
      <p:sp>
        <p:nvSpPr>
          <p:cNvPr id="68" name="TextBox 67"/>
          <p:cNvSpPr txBox="1"/>
          <p:nvPr/>
        </p:nvSpPr>
        <p:spPr>
          <a:xfrm>
            <a:off x="1875686" y="1912103"/>
            <a:ext cx="757151" cy="215444"/>
          </a:xfrm>
          <a:prstGeom prst="rect">
            <a:avLst/>
          </a:prstGeom>
          <a:noFill/>
        </p:spPr>
        <p:txBody>
          <a:bodyPr wrap="square" rtlCol="0">
            <a:spAutoFit/>
          </a:bodyPr>
          <a:lstStyle/>
          <a:p>
            <a:r>
              <a:rPr lang="en-SG" sz="800" dirty="0"/>
              <a:t>RNASE H2A</a:t>
            </a:r>
          </a:p>
        </p:txBody>
      </p:sp>
      <p:pic>
        <p:nvPicPr>
          <p:cNvPr id="69" name="Picture 68"/>
          <p:cNvPicPr>
            <a:picLocks noChangeAspect="1"/>
          </p:cNvPicPr>
          <p:nvPr/>
        </p:nvPicPr>
        <p:blipFill rotWithShape="1">
          <a:blip r:embed="rId12" cstate="print">
            <a:extLst>
              <a:ext uri="{28A0092B-C50C-407E-A947-70E740481C1C}">
                <a14:useLocalDpi xmlns:a14="http://schemas.microsoft.com/office/drawing/2010/main" val="0"/>
              </a:ext>
            </a:extLst>
          </a:blip>
          <a:srcRect l="12705" t="36741" r="50596" b="54132"/>
          <a:stretch/>
        </p:blipFill>
        <p:spPr>
          <a:xfrm>
            <a:off x="2892091" y="1884287"/>
            <a:ext cx="1255071" cy="233118"/>
          </a:xfrm>
          <a:prstGeom prst="rect">
            <a:avLst/>
          </a:prstGeom>
        </p:spPr>
      </p:pic>
      <p:pic>
        <p:nvPicPr>
          <p:cNvPr id="70" name="Picture 69"/>
          <p:cNvPicPr>
            <a:picLocks noChangeAspect="1"/>
          </p:cNvPicPr>
          <p:nvPr/>
        </p:nvPicPr>
        <p:blipFill rotWithShape="1">
          <a:blip r:embed="rId13" cstate="print">
            <a:extLst>
              <a:ext uri="{28A0092B-C50C-407E-A947-70E740481C1C}">
                <a14:useLocalDpi xmlns:a14="http://schemas.microsoft.com/office/drawing/2010/main" val="0"/>
              </a:ext>
            </a:extLst>
          </a:blip>
          <a:srcRect l="59398" t="41375" r="14821" b="48610"/>
          <a:stretch/>
        </p:blipFill>
        <p:spPr>
          <a:xfrm>
            <a:off x="2983637" y="3330320"/>
            <a:ext cx="1150645" cy="282235"/>
          </a:xfrm>
          <a:prstGeom prst="rect">
            <a:avLst/>
          </a:prstGeom>
        </p:spPr>
      </p:pic>
      <p:pic>
        <p:nvPicPr>
          <p:cNvPr id="71" name="Picture 70"/>
          <p:cNvPicPr>
            <a:picLocks noChangeAspect="1"/>
          </p:cNvPicPr>
          <p:nvPr/>
        </p:nvPicPr>
        <p:blipFill rotWithShape="1">
          <a:blip r:embed="rId14" cstate="print">
            <a:extLst>
              <a:ext uri="{28A0092B-C50C-407E-A947-70E740481C1C}">
                <a14:useLocalDpi xmlns:a14="http://schemas.microsoft.com/office/drawing/2010/main" val="0"/>
              </a:ext>
            </a:extLst>
          </a:blip>
          <a:srcRect l="14916" t="53576" r="51297" b="40840"/>
          <a:stretch/>
        </p:blipFill>
        <p:spPr>
          <a:xfrm>
            <a:off x="690899" y="2315337"/>
            <a:ext cx="1296536" cy="182881"/>
          </a:xfrm>
          <a:prstGeom prst="rect">
            <a:avLst/>
          </a:prstGeom>
        </p:spPr>
      </p:pic>
      <p:pic>
        <p:nvPicPr>
          <p:cNvPr id="72" name="Picture 71"/>
          <p:cNvPicPr>
            <a:picLocks noChangeAspect="1"/>
          </p:cNvPicPr>
          <p:nvPr/>
        </p:nvPicPr>
        <p:blipFill rotWithShape="1">
          <a:blip r:embed="rId15" cstate="print">
            <a:extLst>
              <a:ext uri="{28A0092B-C50C-407E-A947-70E740481C1C}">
                <a14:useLocalDpi xmlns:a14="http://schemas.microsoft.com/office/drawing/2010/main" val="0"/>
              </a:ext>
            </a:extLst>
          </a:blip>
          <a:srcRect l="48915" t="52357" r="16788" b="40894"/>
          <a:stretch/>
        </p:blipFill>
        <p:spPr>
          <a:xfrm>
            <a:off x="2897855" y="2132558"/>
            <a:ext cx="1251695" cy="235780"/>
          </a:xfrm>
          <a:prstGeom prst="rect">
            <a:avLst/>
          </a:prstGeom>
        </p:spPr>
      </p:pic>
      <p:pic>
        <p:nvPicPr>
          <p:cNvPr id="73" name="Picture 72"/>
          <p:cNvPicPr>
            <a:picLocks noChangeAspect="1"/>
          </p:cNvPicPr>
          <p:nvPr/>
        </p:nvPicPr>
        <p:blipFill rotWithShape="1">
          <a:blip r:embed="rId16" cstate="print">
            <a:extLst>
              <a:ext uri="{28A0092B-C50C-407E-A947-70E740481C1C}">
                <a14:useLocalDpi xmlns:a14="http://schemas.microsoft.com/office/drawing/2010/main" val="0"/>
              </a:ext>
            </a:extLst>
          </a:blip>
          <a:srcRect l="33147" t="43328" r="29663" b="48210"/>
          <a:stretch/>
        </p:blipFill>
        <p:spPr>
          <a:xfrm>
            <a:off x="603838" y="1931251"/>
            <a:ext cx="1271848" cy="216131"/>
          </a:xfrm>
          <a:prstGeom prst="rect">
            <a:avLst/>
          </a:prstGeom>
        </p:spPr>
      </p:pic>
      <p:sp>
        <p:nvSpPr>
          <p:cNvPr id="74" name="TextBox 73"/>
          <p:cNvSpPr txBox="1"/>
          <p:nvPr/>
        </p:nvSpPr>
        <p:spPr>
          <a:xfrm rot="10800000">
            <a:off x="747021" y="972792"/>
            <a:ext cx="323165" cy="889000"/>
          </a:xfrm>
          <a:prstGeom prst="rect">
            <a:avLst/>
          </a:prstGeom>
          <a:noFill/>
        </p:spPr>
        <p:txBody>
          <a:bodyPr vert="eaVert" wrap="square" rtlCol="0">
            <a:spAutoFit/>
          </a:bodyPr>
          <a:lstStyle/>
          <a:p>
            <a:r>
              <a:rPr lang="en-SG" sz="900" dirty="0"/>
              <a:t>Hela </a:t>
            </a:r>
            <a:r>
              <a:rPr lang="en-SG" sz="900" dirty="0" err="1"/>
              <a:t>wt</a:t>
            </a:r>
            <a:endParaRPr lang="en-SG" sz="900" dirty="0"/>
          </a:p>
        </p:txBody>
      </p:sp>
      <p:sp>
        <p:nvSpPr>
          <p:cNvPr id="75" name="TextBox 74"/>
          <p:cNvSpPr txBox="1"/>
          <p:nvPr/>
        </p:nvSpPr>
        <p:spPr>
          <a:xfrm rot="10800000">
            <a:off x="1027915" y="1011097"/>
            <a:ext cx="323165" cy="889000"/>
          </a:xfrm>
          <a:prstGeom prst="rect">
            <a:avLst/>
          </a:prstGeom>
          <a:noFill/>
        </p:spPr>
        <p:txBody>
          <a:bodyPr vert="eaVert" wrap="square" rtlCol="0">
            <a:spAutoFit/>
          </a:bodyPr>
          <a:lstStyle/>
          <a:p>
            <a:r>
              <a:rPr lang="en-SG" sz="900" dirty="0"/>
              <a:t>Sample 1</a:t>
            </a:r>
          </a:p>
        </p:txBody>
      </p:sp>
      <p:sp>
        <p:nvSpPr>
          <p:cNvPr id="76" name="TextBox 75"/>
          <p:cNvSpPr txBox="1"/>
          <p:nvPr/>
        </p:nvSpPr>
        <p:spPr>
          <a:xfrm rot="10800000">
            <a:off x="1323877" y="1000199"/>
            <a:ext cx="323165" cy="889000"/>
          </a:xfrm>
          <a:prstGeom prst="rect">
            <a:avLst/>
          </a:prstGeom>
          <a:noFill/>
        </p:spPr>
        <p:txBody>
          <a:bodyPr vert="eaVert" wrap="square" rtlCol="0">
            <a:spAutoFit/>
          </a:bodyPr>
          <a:lstStyle/>
          <a:p>
            <a:r>
              <a:rPr lang="en-SG" sz="900" dirty="0"/>
              <a:t>Sample 2</a:t>
            </a:r>
          </a:p>
        </p:txBody>
      </p:sp>
      <p:sp>
        <p:nvSpPr>
          <p:cNvPr id="77" name="TextBox 76"/>
          <p:cNvSpPr txBox="1"/>
          <p:nvPr/>
        </p:nvSpPr>
        <p:spPr>
          <a:xfrm rot="10800000">
            <a:off x="1607630" y="1011097"/>
            <a:ext cx="323165" cy="889000"/>
          </a:xfrm>
          <a:prstGeom prst="rect">
            <a:avLst/>
          </a:prstGeom>
          <a:noFill/>
        </p:spPr>
        <p:txBody>
          <a:bodyPr vert="eaVert" wrap="square" rtlCol="0">
            <a:spAutoFit/>
          </a:bodyPr>
          <a:lstStyle/>
          <a:p>
            <a:r>
              <a:rPr lang="en-SG" sz="900" dirty="0"/>
              <a:t>Sample 3</a:t>
            </a:r>
          </a:p>
        </p:txBody>
      </p:sp>
      <p:pic>
        <p:nvPicPr>
          <p:cNvPr id="2" name="Picture 1">
            <a:extLst>
              <a:ext uri="{FF2B5EF4-FFF2-40B4-BE49-F238E27FC236}">
                <a16:creationId xmlns:a16="http://schemas.microsoft.com/office/drawing/2014/main" id="{7C085EDE-13C5-5886-2137-9B872D7ACE85}"/>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l="6095" t="876" r="3513" b="699"/>
          <a:stretch/>
        </p:blipFill>
        <p:spPr>
          <a:xfrm>
            <a:off x="6313027" y="3464634"/>
            <a:ext cx="3298908" cy="3438439"/>
          </a:xfrm>
          <a:prstGeom prst="rect">
            <a:avLst/>
          </a:prstGeom>
        </p:spPr>
      </p:pic>
      <p:pic>
        <p:nvPicPr>
          <p:cNvPr id="3" name="Picture 2">
            <a:extLst>
              <a:ext uri="{FF2B5EF4-FFF2-40B4-BE49-F238E27FC236}">
                <a16:creationId xmlns:a16="http://schemas.microsoft.com/office/drawing/2014/main" id="{7E4A55E4-DA4B-F83C-73FA-C193F8F9E4F8}"/>
              </a:ext>
            </a:extLst>
          </p:cNvPr>
          <p:cNvPicPr>
            <a:picLocks noChangeAspect="1"/>
          </p:cNvPicPr>
          <p:nvPr/>
        </p:nvPicPr>
        <p:blipFill rotWithShape="1">
          <a:blip r:embed="rId18" cstate="print">
            <a:extLst>
              <a:ext uri="{28A0092B-C50C-407E-A947-70E740481C1C}">
                <a14:useLocalDpi xmlns:a14="http://schemas.microsoft.com/office/drawing/2010/main" val="0"/>
              </a:ext>
            </a:extLst>
          </a:blip>
          <a:srcRect l="3153" t="-199" r="58" b="6889"/>
          <a:stretch/>
        </p:blipFill>
        <p:spPr>
          <a:xfrm>
            <a:off x="2534698" y="4037724"/>
            <a:ext cx="3310068" cy="2383459"/>
          </a:xfrm>
          <a:prstGeom prst="rect">
            <a:avLst/>
          </a:prstGeom>
        </p:spPr>
      </p:pic>
    </p:spTree>
    <p:extLst>
      <p:ext uri="{BB962C8B-B14F-4D97-AF65-F5344CB8AC3E}">
        <p14:creationId xmlns:p14="http://schemas.microsoft.com/office/powerpoint/2010/main" val="76848929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7026</TotalTime>
  <Words>547</Words>
  <Application>Microsoft Office PowerPoint</Application>
  <PresentationFormat>Widescreen</PresentationFormat>
  <Paragraphs>171</Paragraphs>
  <Slides>9</Slides>
  <Notes>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vt:i4>
      </vt:variant>
    </vt:vector>
  </HeadingPairs>
  <TitlesOfParts>
    <vt:vector size="15" baseType="lpstr">
      <vt:lpstr>DengXian</vt:lpstr>
      <vt:lpstr>Arial</vt:lpstr>
      <vt:lpstr>Calibri</vt:lpstr>
      <vt:lpstr>Calibri Light</vt:lpstr>
      <vt:lpstr>Cambria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National University of Singapore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Zhang Shenli</dc:creator>
  <cp:lastModifiedBy>Mo Liu</cp:lastModifiedBy>
  <cp:revision>44</cp:revision>
  <dcterms:created xsi:type="dcterms:W3CDTF">2020-11-24T04:09:17Z</dcterms:created>
  <dcterms:modified xsi:type="dcterms:W3CDTF">2024-11-04T08:36:04Z</dcterms:modified>
</cp:coreProperties>
</file>